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8" r:id="rId3"/>
    <p:sldId id="273" r:id="rId4"/>
    <p:sldId id="274" r:id="rId5"/>
    <p:sldId id="275" r:id="rId6"/>
    <p:sldId id="276" r:id="rId7"/>
    <p:sldId id="277" r:id="rId8"/>
    <p:sldId id="257" r:id="rId9"/>
    <p:sldId id="258" r:id="rId10"/>
    <p:sldId id="266" r:id="rId11"/>
    <p:sldId id="269" r:id="rId12"/>
    <p:sldId id="279" r:id="rId13"/>
    <p:sldId id="280" r:id="rId14"/>
    <p:sldId id="268" r:id="rId15"/>
    <p:sldId id="270" r:id="rId16"/>
    <p:sldId id="260" r:id="rId17"/>
    <p:sldId id="261" r:id="rId18"/>
    <p:sldId id="281" r:id="rId19"/>
    <p:sldId id="262" r:id="rId20"/>
    <p:sldId id="263" r:id="rId21"/>
    <p:sldId id="271" r:id="rId22"/>
    <p:sldId id="272"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63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1259A7F-5FA3-4AA1-BBA5-00E94777DB66}" type="datetimeFigureOut">
              <a:rPr lang="ru-RU" smtClean="0"/>
              <a:pPr/>
              <a:t>09.04.2015</a:t>
            </a:fld>
            <a:endParaRPr lang="ru-RU"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AB16950-A2C6-4421-89C5-E3F5BA3B784F}" type="slidenum">
              <a:rPr lang="ru-RU" smtClean="0"/>
              <a:pPr/>
              <a:t>‹#›</a:t>
            </a:fld>
            <a:endParaRPr lang="ru-RU"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1259A7F-5FA3-4AA1-BBA5-00E94777DB66}" type="datetimeFigureOut">
              <a:rPr lang="ru-RU" smtClean="0"/>
              <a:pPr/>
              <a:t>09.04.2015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AB16950-A2C6-4421-89C5-E3F5BA3B784F}" type="slidenum">
              <a:rPr lang="ru-RU" smtClean="0"/>
              <a:pPr/>
              <a:t>‹#›</a:t>
            </a:fld>
            <a:endParaRPr lang="ru-RU"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1259A7F-5FA3-4AA1-BBA5-00E94777DB66}" type="datetimeFigureOut">
              <a:rPr lang="ru-RU" smtClean="0"/>
              <a:pPr/>
              <a:t>09.04.2015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AB16950-A2C6-4421-89C5-E3F5BA3B784F}" type="slidenum">
              <a:rPr lang="ru-RU" smtClean="0"/>
              <a:pPr/>
              <a:t>‹#›</a:t>
            </a:fld>
            <a:endParaRPr lang="ru-RU"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1259A7F-5FA3-4AA1-BBA5-00E94777DB66}" type="datetimeFigureOut">
              <a:rPr lang="ru-RU" smtClean="0"/>
              <a:pPr/>
              <a:t>09.04.2015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AB16950-A2C6-4421-89C5-E3F5BA3B784F}" type="slidenum">
              <a:rPr lang="ru-RU" smtClean="0"/>
              <a:pPr/>
              <a:t>‹#›</a:t>
            </a:fld>
            <a:endParaRPr lang="ru-RU" dirty="0"/>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1259A7F-5FA3-4AA1-BBA5-00E94777DB66}" type="datetimeFigureOut">
              <a:rPr lang="ru-RU" smtClean="0"/>
              <a:pPr/>
              <a:t>09.04.2015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AB16950-A2C6-4421-89C5-E3F5BA3B784F}"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1259A7F-5FA3-4AA1-BBA5-00E94777DB66}" type="datetimeFigureOut">
              <a:rPr lang="ru-RU" smtClean="0"/>
              <a:pPr/>
              <a:t>09.04.2015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8AB16950-A2C6-4421-89C5-E3F5BA3B784F}" type="slidenum">
              <a:rPr lang="ru-RU" smtClean="0"/>
              <a:pPr/>
              <a:t>‹#›</a:t>
            </a:fld>
            <a:endParaRPr lang="ru-RU" dirty="0"/>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1259A7F-5FA3-4AA1-BBA5-00E94777DB66}" type="datetimeFigureOut">
              <a:rPr lang="ru-RU" smtClean="0"/>
              <a:pPr/>
              <a:t>09.04.2015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8AB16950-A2C6-4421-89C5-E3F5BA3B784F}" type="slidenum">
              <a:rPr lang="ru-RU" smtClean="0"/>
              <a:pPr/>
              <a:t>‹#›</a:t>
            </a:fld>
            <a:endParaRPr lang="ru-RU"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1259A7F-5FA3-4AA1-BBA5-00E94777DB66}" type="datetimeFigureOut">
              <a:rPr lang="ru-RU" smtClean="0"/>
              <a:pPr/>
              <a:t>09.04.2015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8AB16950-A2C6-4421-89C5-E3F5BA3B784F}" type="slidenum">
              <a:rPr lang="ru-RU" smtClean="0"/>
              <a:pPr/>
              <a:t>‹#›</a:t>
            </a:fld>
            <a:endParaRPr lang="ru-RU"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59A7F-5FA3-4AA1-BBA5-00E94777DB66}" type="datetimeFigureOut">
              <a:rPr lang="ru-RU" smtClean="0"/>
              <a:pPr/>
              <a:t>09.04.2015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8AB16950-A2C6-4421-89C5-E3F5BA3B784F}"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1259A7F-5FA3-4AA1-BBA5-00E94777DB66}" type="datetimeFigureOut">
              <a:rPr lang="ru-RU" smtClean="0"/>
              <a:pPr/>
              <a:t>09.04.2015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8AB16950-A2C6-4421-89C5-E3F5BA3B784F}"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1259A7F-5FA3-4AA1-BBA5-00E94777DB66}" type="datetimeFigureOut">
              <a:rPr lang="ru-RU" smtClean="0"/>
              <a:pPr/>
              <a:t>09.04.2015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8AB16950-A2C6-4421-89C5-E3F5BA3B784F}"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1259A7F-5FA3-4AA1-BBA5-00E94777DB66}" type="datetimeFigureOut">
              <a:rPr lang="ru-RU" smtClean="0"/>
              <a:pPr/>
              <a:t>09.04.2015</a:t>
            </a:fld>
            <a:endParaRPr lang="ru-RU"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AB16950-A2C6-4421-89C5-E3F5BA3B784F}"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48680"/>
            <a:ext cx="7772400" cy="1470025"/>
          </a:xfrm>
        </p:spPr>
        <p:txBody>
          <a:bodyPr/>
          <a:lstStyle/>
          <a:p>
            <a:r>
              <a:rPr lang="ru-RU" dirty="0" smtClean="0"/>
              <a:t>Никто не забыт, ничто не забыто…</a:t>
            </a:r>
            <a:endParaRPr lang="ru-RU" dirty="0"/>
          </a:p>
        </p:txBody>
      </p:sp>
      <p:sp>
        <p:nvSpPr>
          <p:cNvPr id="3" name="Подзаголовок 2"/>
          <p:cNvSpPr>
            <a:spLocks noGrp="1"/>
          </p:cNvSpPr>
          <p:nvPr>
            <p:ph type="subTitle" idx="1"/>
          </p:nvPr>
        </p:nvSpPr>
        <p:spPr>
          <a:xfrm>
            <a:off x="1907704" y="3789040"/>
            <a:ext cx="4968552" cy="2448272"/>
          </a:xfrm>
        </p:spPr>
        <p:txBody>
          <a:bodyPr>
            <a:normAutofit fontScale="92500"/>
          </a:bodyPr>
          <a:lstStyle/>
          <a:p>
            <a:r>
              <a:rPr lang="ru-RU" dirty="0" smtClean="0"/>
              <a:t>Работу выполнили: </a:t>
            </a:r>
          </a:p>
          <a:p>
            <a:r>
              <a:rPr lang="ru-RU" dirty="0" smtClean="0"/>
              <a:t/>
            </a:r>
            <a:br>
              <a:rPr lang="ru-RU" dirty="0" smtClean="0"/>
            </a:br>
            <a:r>
              <a:rPr lang="ru-RU" dirty="0" smtClean="0"/>
              <a:t>Крючкова Ксения и Девяток Анастасия</a:t>
            </a:r>
          </a:p>
          <a:p>
            <a:endParaRPr lang="ru-RU" dirty="0" smtClean="0"/>
          </a:p>
          <a:p>
            <a:r>
              <a:rPr lang="ru-RU" dirty="0" smtClean="0"/>
              <a:t>Куратор:</a:t>
            </a:r>
            <a:endParaRPr lang="ru-RU" dirty="0"/>
          </a:p>
          <a:p>
            <a:r>
              <a:rPr lang="ru-RU" dirty="0" smtClean="0"/>
              <a:t>Алексеева Ольга Владимировна </a:t>
            </a:r>
            <a:endParaRPr lang="ru-RU" dirty="0"/>
          </a:p>
        </p:txBody>
      </p:sp>
    </p:spTree>
    <p:extLst>
      <p:ext uri="{BB962C8B-B14F-4D97-AF65-F5344CB8AC3E}">
        <p14:creationId xmlns:p14="http://schemas.microsoft.com/office/powerpoint/2010/main" val="3419047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sz="3600" b="1" dirty="0" smtClean="0"/>
              <a:t>Прорыв блокады Ленинграда. 1943</a:t>
            </a:r>
            <a:endParaRPr lang="ru-RU" sz="3600" b="1"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2266" y="2247900"/>
            <a:ext cx="6339468" cy="3878263"/>
          </a:xfrm>
        </p:spPr>
      </p:pic>
    </p:spTree>
    <p:extLst>
      <p:ext uri="{BB962C8B-B14F-4D97-AF65-F5344CB8AC3E}">
        <p14:creationId xmlns:p14="http://schemas.microsoft.com/office/powerpoint/2010/main" val="2120177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
            <a:ext cx="9144000" cy="6858000"/>
          </a:xfrm>
        </p:spPr>
        <p:txBody>
          <a:bodyPr>
            <a:normAutofit fontScale="70000" lnSpcReduction="20000"/>
          </a:bodyPr>
          <a:lstStyle/>
          <a:p>
            <a:pPr marL="18288" indent="0">
              <a:buNone/>
            </a:pPr>
            <a:r>
              <a:rPr lang="ru-RU" dirty="0">
                <a:latin typeface="Arial" pitchFamily="34" charset="0"/>
                <a:cs typeface="Arial" pitchFamily="34" charset="0"/>
              </a:rPr>
              <a:t>Прорыв блокады Ленинграда начался по приказу Ставки Верховного главнокомандующего 12 января 1943 г.</a:t>
            </a:r>
          </a:p>
          <a:p>
            <a:pPr marL="18288" indent="0">
              <a:buNone/>
            </a:pPr>
            <a:r>
              <a:rPr lang="ru-RU" dirty="0">
                <a:latin typeface="Arial" pitchFamily="34" charset="0"/>
                <a:cs typeface="Arial" pitchFamily="34" charset="0"/>
              </a:rPr>
              <a:t>Общий замысел операции сводился к тому, чтобы встречными ударами двух фронтов — Ленинградского с запада и </a:t>
            </a:r>
            <a:r>
              <a:rPr lang="ru-RU" dirty="0" err="1">
                <a:latin typeface="Arial" pitchFamily="34" charset="0"/>
                <a:cs typeface="Arial" pitchFamily="34" charset="0"/>
              </a:rPr>
              <a:t>Волховского</a:t>
            </a:r>
            <a:r>
              <a:rPr lang="ru-RU" dirty="0">
                <a:latin typeface="Arial" pitchFamily="34" charset="0"/>
                <a:cs typeface="Arial" pitchFamily="34" charset="0"/>
              </a:rPr>
              <a:t> с востока — разгромить  группировку немецко-фашистских войск, удерживавшую  </a:t>
            </a:r>
            <a:r>
              <a:rPr lang="ru-RU" dirty="0" err="1">
                <a:latin typeface="Arial" pitchFamily="34" charset="0"/>
                <a:cs typeface="Arial" pitchFamily="34" charset="0"/>
              </a:rPr>
              <a:t>Шлиссельбургско-Синявинский</a:t>
            </a:r>
            <a:r>
              <a:rPr lang="ru-RU" dirty="0">
                <a:latin typeface="Arial" pitchFamily="34" charset="0"/>
                <a:cs typeface="Arial" pitchFamily="34" charset="0"/>
              </a:rPr>
              <a:t> выступ. Командование фронтами было поручено генерал-лейтенанту Л. А. Говорову и генералу армии К. А. Мерецкову. Координировали взаимодействие представители Ставки — генерал армии Г. К. Жуков и маршал К. Е. Ворошилов.</a:t>
            </a:r>
          </a:p>
          <a:p>
            <a:pPr marL="18288" indent="0">
              <a:buNone/>
            </a:pPr>
            <a:r>
              <a:rPr lang="ru-RU" dirty="0">
                <a:latin typeface="Arial" pitchFamily="34" charset="0"/>
                <a:cs typeface="Arial" pitchFamily="34" charset="0"/>
              </a:rPr>
              <a:t>12 января 1943 г. после тщательной подготовки 67-я армия Ленинградского фронта (генерал М.П. Духанов) нанесла мощный удар с запада на восток. Навстречу ей пробивалась 2-я ударная и 8-я армии </a:t>
            </a:r>
            <a:r>
              <a:rPr lang="ru-RU" dirty="0" err="1">
                <a:latin typeface="Arial" pitchFamily="34" charset="0"/>
                <a:cs typeface="Arial" pitchFamily="34" charset="0"/>
              </a:rPr>
              <a:t>Волховского</a:t>
            </a:r>
            <a:r>
              <a:rPr lang="ru-RU" dirty="0">
                <a:latin typeface="Arial" pitchFamily="34" charset="0"/>
                <a:cs typeface="Arial" pitchFamily="34" charset="0"/>
              </a:rPr>
              <a:t> фронта под командованием генералов В. З. Романовского и Ф. Н. Старикова.  Наступление поддерживали огнём корабли, береговая артиллерия и авиация Балтийского флота, а также авиация дальнего действия.</a:t>
            </a:r>
          </a:p>
          <a:p>
            <a:pPr marL="18288" indent="0">
              <a:buNone/>
            </a:pPr>
            <a:r>
              <a:rPr lang="ru-RU" dirty="0">
                <a:latin typeface="Arial" pitchFamily="34" charset="0"/>
                <a:cs typeface="Arial" pitchFamily="34" charset="0"/>
              </a:rPr>
              <a:t>18 января 1943 г. в 9.30 на восточной окраине Рабочего посёлка № 1 под Шлиссельбургом после решительной атаки части 123-й стрелковой бригады Ленинградского фронта соединились с частями 372-й дивизии </a:t>
            </a:r>
            <a:r>
              <a:rPr lang="ru-RU" dirty="0" err="1">
                <a:latin typeface="Arial" pitchFamily="34" charset="0"/>
                <a:cs typeface="Arial" pitchFamily="34" charset="0"/>
              </a:rPr>
              <a:t>Волховского</a:t>
            </a:r>
            <a:r>
              <a:rPr lang="ru-RU" dirty="0">
                <a:latin typeface="Arial" pitchFamily="34" charset="0"/>
                <a:cs typeface="Arial" pitchFamily="34" charset="0"/>
              </a:rPr>
              <a:t> фронта. Позже произошли встречи и других советских военных соединений. В тот же день был полностью освобождён Шлиссельбург и всё южное побережье Ладожского озера.</a:t>
            </a:r>
          </a:p>
          <a:p>
            <a:pPr marL="18288" indent="0">
              <a:buNone/>
            </a:pPr>
            <a:r>
              <a:rPr lang="ru-RU" dirty="0">
                <a:latin typeface="Arial" pitchFamily="34" charset="0"/>
                <a:cs typeface="Arial" pitchFamily="34" charset="0"/>
              </a:rPr>
              <a:t>Около полуночи 18 января по радио было передано сообщение о прорыве блокады. Вышедшие на улицы и проспекты горожане ликовали. Рано утром 19 января город-герой был украшен флагами.</a:t>
            </a:r>
          </a:p>
          <a:p>
            <a:pPr marL="18288" indent="0">
              <a:buNone/>
            </a:pPr>
            <a:r>
              <a:rPr lang="ru-RU" dirty="0">
                <a:latin typeface="Arial" pitchFamily="34" charset="0"/>
                <a:cs typeface="Arial" pitchFamily="34" charset="0"/>
              </a:rPr>
              <a:t>Хотя в результате прорыва был отвоёван лишь узкий коридор от </a:t>
            </a:r>
            <a:r>
              <a:rPr lang="ru-RU" dirty="0" err="1">
                <a:latin typeface="Arial" pitchFamily="34" charset="0"/>
                <a:cs typeface="Arial" pitchFamily="34" charset="0"/>
              </a:rPr>
              <a:t>Волховского</a:t>
            </a:r>
            <a:r>
              <a:rPr lang="ru-RU" dirty="0">
                <a:latin typeface="Arial" pitchFamily="34" charset="0"/>
                <a:cs typeface="Arial" pitchFamily="34" charset="0"/>
              </a:rPr>
              <a:t> фронта к Шлиссельбургу, полоска торфяного болота шириной от восьми до одиннадцати километров позволила восстановить с Ленинградом сухопутную связь вплоть до окончательного снятия блокады. По южному берегу Ладожского озера развернулось строительство железной дороги Шлиссельбург — Поляны протяженностью 36 км. 6 февраля по новой «Дороге жизни» в Ленинград пошли поезда.</a:t>
            </a:r>
          </a:p>
          <a:p>
            <a:pPr marL="18288" indent="0">
              <a:buNone/>
            </a:pPr>
            <a:r>
              <a:rPr lang="ru-RU" dirty="0">
                <a:latin typeface="Arial" pitchFamily="34" charset="0"/>
                <a:cs typeface="Arial" pitchFamily="34" charset="0"/>
              </a:rPr>
              <a:t>С прорывом блокады значительно улучшилась обстановка на всём Ленинградском фронте. Полностью блокадное кольцо было снято лишь спустя год — 27 января 1944 г.</a:t>
            </a:r>
          </a:p>
          <a:p>
            <a:endParaRPr lang="ru-RU" dirty="0"/>
          </a:p>
        </p:txBody>
      </p:sp>
    </p:spTree>
    <p:extLst>
      <p:ext uri="{BB962C8B-B14F-4D97-AF65-F5344CB8AC3E}">
        <p14:creationId xmlns:p14="http://schemas.microsoft.com/office/powerpoint/2010/main" val="37809225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548680"/>
            <a:ext cx="7543800" cy="914400"/>
          </a:xfrm>
        </p:spPr>
        <p:txBody>
          <a:bodyPr/>
          <a:lstStyle/>
          <a:p>
            <a:r>
              <a:rPr lang="ru-RU" dirty="0" smtClean="0"/>
              <a:t>Харьковская битва.1942</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83" y="2276872"/>
            <a:ext cx="7620000" cy="4197077"/>
          </a:xfrm>
          <a:prstGeom prst="rect">
            <a:avLst/>
          </a:prstGeom>
        </p:spPr>
      </p:pic>
    </p:spTree>
    <p:extLst>
      <p:ext uri="{BB962C8B-B14F-4D97-AF65-F5344CB8AC3E}">
        <p14:creationId xmlns:p14="http://schemas.microsoft.com/office/powerpoint/2010/main" val="1988421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1487"/>
            <a:ext cx="9144000" cy="6836513"/>
          </a:xfrm>
        </p:spPr>
        <p:txBody>
          <a:bodyPr>
            <a:normAutofit/>
          </a:bodyPr>
          <a:lstStyle/>
          <a:p>
            <a:pPr marL="18288" indent="0">
              <a:buNone/>
            </a:pPr>
            <a:r>
              <a:rPr lang="ru-RU" sz="1600" dirty="0">
                <a:latin typeface="Arial" pitchFamily="34" charset="0"/>
                <a:cs typeface="Arial" pitchFamily="34" charset="0"/>
              </a:rPr>
              <a:t>В операции принимали участие войска Брянского, Юго-Западного и Южного фронтов. Юго-Западный фронт имел в своём составе 5 танковых корпусов, 3 из которых ещё не участвовали в боях, и 13 отдельных танковых бригад. Брянский фронт, включал пять общевойсковых армий — 3-ю, 13-ю, 48-ю,40-ю и 612-ю (всего 29 стрелковых, 6 кавалерийских дивизий, 11 стрелковых бригад); 2 танковых корпуса и 9 отдельных танковых бригад. В полосе фронта находился резерв Ставки: 52-я танковая армия (480 танков) и 17-й танковый корпус. На момент начала майского наступления силы Красной Армии на харьковском участке составляли 640 тыс. солдат и офицеров и 1200 танков.</a:t>
            </a:r>
          </a:p>
          <a:p>
            <a:pPr marL="18288" indent="0">
              <a:buNone/>
            </a:pPr>
            <a:r>
              <a:rPr lang="ru-RU" sz="1600" dirty="0">
                <a:latin typeface="Arial" pitchFamily="34" charset="0"/>
                <a:cs typeface="Arial" pitchFamily="34" charset="0"/>
              </a:rPr>
              <a:t> </a:t>
            </a:r>
          </a:p>
          <a:p>
            <a:pPr marL="18288" indent="0">
              <a:buNone/>
            </a:pPr>
            <a:r>
              <a:rPr lang="ru-RU" sz="1600" dirty="0">
                <a:latin typeface="Arial" pitchFamily="34" charset="0"/>
                <a:cs typeface="Arial" pitchFamily="34" charset="0"/>
              </a:rPr>
              <a:t>Руководство с советской стороны осуществляли: Главнокомандующий войсками Юго-Западного направления маршал С. К. Тимошенко, начальник штаба — генерал И. X. Баграмян, представитель Ставки — Н. С. Хрущёв. Южным фронтом командовал генерал Р. Я. Малиновский.</a:t>
            </a:r>
          </a:p>
          <a:p>
            <a:pPr marL="18288" indent="0">
              <a:buNone/>
            </a:pPr>
            <a:r>
              <a:rPr lang="ru-RU" sz="1600" dirty="0">
                <a:latin typeface="Arial" pitchFamily="34" charset="0"/>
                <a:cs typeface="Arial" pitchFamily="34" charset="0"/>
              </a:rPr>
              <a:t>С немецкой стороны им противостояли силы группы армий «Юг», в составе: 6-я армия (Паулюс), 17-я армия (Гот) и 1-я танковая армия (Клейст) под общим командованием фельдмаршала Бока. Немецкий план окружения группировки Красной Армии под Харьковом в 1942 получил название «операция </a:t>
            </a:r>
            <a:r>
              <a:rPr lang="ru-RU" sz="1600" dirty="0" err="1">
                <a:latin typeface="Arial" pitchFamily="34" charset="0"/>
                <a:cs typeface="Arial" pitchFamily="34" charset="0"/>
              </a:rPr>
              <a:t>Фредерикус</a:t>
            </a:r>
            <a:r>
              <a:rPr lang="ru-RU" sz="1600" dirty="0">
                <a:latin typeface="Arial" pitchFamily="34" charset="0"/>
                <a:cs typeface="Arial" pitchFamily="34" charset="0"/>
              </a:rPr>
              <a:t>».</a:t>
            </a:r>
          </a:p>
        </p:txBody>
      </p:sp>
    </p:spTree>
    <p:extLst>
      <p:ext uri="{BB962C8B-B14F-4D97-AF65-F5344CB8AC3E}">
        <p14:creationId xmlns:p14="http://schemas.microsoft.com/office/powerpoint/2010/main" val="1362111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247900"/>
            <a:ext cx="6624736" cy="3878263"/>
          </a:xfrm>
        </p:spPr>
      </p:pic>
      <p:sp>
        <p:nvSpPr>
          <p:cNvPr id="3" name="Заголовок 2"/>
          <p:cNvSpPr>
            <a:spLocks noGrp="1"/>
          </p:cNvSpPr>
          <p:nvPr>
            <p:ph type="title"/>
          </p:nvPr>
        </p:nvSpPr>
        <p:spPr/>
        <p:txBody>
          <a:bodyPr/>
          <a:lstStyle/>
          <a:p>
            <a:r>
              <a:rPr lang="ru-RU" sz="3600" b="1" dirty="0" smtClean="0"/>
              <a:t>Битва на Курской дуге. 1943</a:t>
            </a:r>
            <a:endParaRPr lang="ru-RU" sz="3600" b="1" dirty="0"/>
          </a:p>
        </p:txBody>
      </p:sp>
    </p:spTree>
    <p:extLst>
      <p:ext uri="{BB962C8B-B14F-4D97-AF65-F5344CB8AC3E}">
        <p14:creationId xmlns:p14="http://schemas.microsoft.com/office/powerpoint/2010/main" val="462683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986528"/>
          </a:xfrm>
          <a:prstGeom prst="rect">
            <a:avLst/>
          </a:prstGeom>
        </p:spPr>
        <p:txBody>
          <a:bodyPr wrap="square">
            <a:spAutoFit/>
          </a:bodyPr>
          <a:lstStyle/>
          <a:p>
            <a:pPr indent="538163" algn="just">
              <a:buClr>
                <a:schemeClr val="accent2"/>
              </a:buClr>
            </a:pPr>
            <a:r>
              <a:rPr lang="ru-RU" sz="1600" dirty="0" smtClean="0">
                <a:latin typeface="Arial" pitchFamily="34" charset="0"/>
                <a:cs typeface="Arial" pitchFamily="34" charset="0"/>
              </a:rPr>
              <a:t>Ранней </a:t>
            </a:r>
            <a:r>
              <a:rPr lang="ru-RU" sz="1600" dirty="0" smtClean="0">
                <a:latin typeface="Arial" pitchFamily="34" charset="0"/>
                <a:cs typeface="Arial" pitchFamily="34" charset="0"/>
              </a:rPr>
              <a:t>весной 1943 года, после завершения зимне-весенних боёв, на линии советско-германского фронта между городами Орёл и Белгород образовался огромный выступ, направленный на запад. Этот изгиб неофициально называли Курской дугой. На изгибе дуги располагались войска советских Центрального и Воронежского фронтов и немецких групп армий «Центр» и «Юг».</a:t>
            </a:r>
          </a:p>
          <a:p>
            <a:pPr indent="538163" algn="just">
              <a:buClr>
                <a:schemeClr val="accent2"/>
              </a:buClr>
            </a:pPr>
            <a:endParaRPr lang="ru-RU" sz="1600" dirty="0" smtClean="0">
              <a:latin typeface="Arial" pitchFamily="34" charset="0"/>
              <a:cs typeface="Arial" pitchFamily="34" charset="0"/>
            </a:endParaRPr>
          </a:p>
          <a:p>
            <a:pPr indent="538163" algn="just">
              <a:buClr>
                <a:schemeClr val="accent2"/>
              </a:buClr>
            </a:pPr>
            <a:r>
              <a:rPr lang="ru-RU" sz="1600" dirty="0" smtClean="0">
                <a:latin typeface="Arial" pitchFamily="34" charset="0"/>
                <a:cs typeface="Arial" pitchFamily="34" charset="0"/>
              </a:rPr>
              <a:t> </a:t>
            </a:r>
            <a:r>
              <a:rPr lang="ru-RU" sz="1600" dirty="0" smtClean="0">
                <a:latin typeface="Arial" pitchFamily="34" charset="0"/>
                <a:cs typeface="Arial" pitchFamily="34" charset="0"/>
              </a:rPr>
              <a:t>Отдельные </a:t>
            </a:r>
            <a:r>
              <a:rPr lang="ru-RU" sz="1600" dirty="0" smtClean="0">
                <a:latin typeface="Arial" pitchFamily="34" charset="0"/>
                <a:cs typeface="Arial" pitchFamily="34" charset="0"/>
              </a:rPr>
              <a:t>представители высших командных кругов Германии предлагали вермахту перейти к оборонительным действиям. Однако Гитлер был категорически против: он полагал, что немецкая армия ещё достаточно сильна, чтобы нанести Советскому Союзу крупное поражение .Немецкое командование избрало для нанесения удара Курскую дугу. Согласно плану, немецкие войска должны были нанести удары по сходящимся направлениям от Орла и Белгорода в направлении на Курск. При успешном исходе это обеспечивало окружение и разгром войск Центрального и Воронежского фронтов Красной армии. Окончательные планы операции, получившей кодовое название «Цитадель», были утверждены 10–11 мая 1943 года.</a:t>
            </a:r>
          </a:p>
          <a:p>
            <a:pPr indent="538163" algn="just">
              <a:buClr>
                <a:schemeClr val="accent2"/>
              </a:buClr>
            </a:pPr>
            <a:endParaRPr lang="ru-RU" sz="1600" dirty="0" smtClean="0">
              <a:latin typeface="Arial" pitchFamily="34" charset="0"/>
              <a:cs typeface="Arial" pitchFamily="34" charset="0"/>
            </a:endParaRPr>
          </a:p>
          <a:p>
            <a:pPr indent="538163" algn="just">
              <a:buClr>
                <a:schemeClr val="accent2"/>
              </a:buClr>
            </a:pPr>
            <a:r>
              <a:rPr lang="ru-RU" sz="1600" dirty="0" smtClean="0">
                <a:latin typeface="Arial" pitchFamily="34" charset="0"/>
                <a:cs typeface="Arial" pitchFamily="34" charset="0"/>
              </a:rPr>
              <a:t>Красная </a:t>
            </a:r>
            <a:r>
              <a:rPr lang="ru-RU" sz="1600" dirty="0" smtClean="0">
                <a:latin typeface="Arial" pitchFamily="34" charset="0"/>
                <a:cs typeface="Arial" pitchFamily="34" charset="0"/>
              </a:rPr>
              <a:t>армия приступила к выполнению оборонительного лана в апреле 1943 года.</a:t>
            </a:r>
          </a:p>
          <a:p>
            <a:pPr indent="538163" algn="just">
              <a:buClr>
                <a:schemeClr val="accent2"/>
              </a:buClr>
            </a:pPr>
            <a:endParaRPr lang="ru-RU" sz="1600" dirty="0" smtClean="0">
              <a:latin typeface="Arial" pitchFamily="34" charset="0"/>
              <a:cs typeface="Arial" pitchFamily="34" charset="0"/>
            </a:endParaRPr>
          </a:p>
          <a:p>
            <a:pPr indent="538163" algn="just">
              <a:buClr>
                <a:schemeClr val="accent2"/>
              </a:buClr>
            </a:pPr>
            <a:r>
              <a:rPr lang="ru-RU" sz="1600" dirty="0" smtClean="0">
                <a:latin typeface="Arial" pitchFamily="34" charset="0"/>
                <a:cs typeface="Arial" pitchFamily="34" charset="0"/>
              </a:rPr>
              <a:t>Перед </a:t>
            </a:r>
            <a:r>
              <a:rPr lang="ru-RU" sz="1600" dirty="0" smtClean="0">
                <a:latin typeface="Arial" pitchFamily="34" charset="0"/>
                <a:cs typeface="Arial" pitchFamily="34" charset="0"/>
              </a:rPr>
              <a:t>началом операции войска Центрального и Воронежского фронтов насчитывали суммарно около 1,2 миллиона человек, около 3,5 тысячи танков, 20 000 орудий и миномётов, а также 2800 самолётов. В качестве резерва выступал Степной фронт численностью около 580 000 человек, 1,5 тысячи танков, 7,4 тысячи орудий и миномётов, около 700 самолётов.</a:t>
            </a:r>
          </a:p>
          <a:p>
            <a:pPr indent="538163" algn="just">
              <a:buClr>
                <a:schemeClr val="accent2"/>
              </a:buClr>
            </a:pPr>
            <a:endParaRPr lang="ru-RU" sz="1600" dirty="0" smtClean="0">
              <a:latin typeface="Arial" pitchFamily="34" charset="0"/>
              <a:cs typeface="Arial" pitchFamily="34" charset="0"/>
            </a:endParaRPr>
          </a:p>
          <a:p>
            <a:pPr indent="538163" algn="just">
              <a:buClr>
                <a:schemeClr val="accent2"/>
              </a:buClr>
            </a:pPr>
            <a:r>
              <a:rPr lang="ru-RU" sz="1600" dirty="0" smtClean="0">
                <a:latin typeface="Arial" pitchFamily="34" charset="0"/>
                <a:cs typeface="Arial" pitchFamily="34" charset="0"/>
              </a:rPr>
              <a:t>С </a:t>
            </a:r>
            <a:r>
              <a:rPr lang="ru-RU" sz="1600" dirty="0" smtClean="0">
                <a:latin typeface="Arial" pitchFamily="34" charset="0"/>
                <a:cs typeface="Arial" pitchFamily="34" charset="0"/>
              </a:rPr>
              <a:t>немецкой стороны в битве принимали участие 50 дивизий, насчитывавших, по разным данным, от 780 до 900 тысяч человек, около 2700 танков и САУ, около 10 000 орудий и приблизительно 2,5 тысячи самолётов.</a:t>
            </a:r>
          </a:p>
          <a:p>
            <a:pPr indent="538163" algn="just"/>
            <a:r>
              <a:rPr lang="ru-RU" sz="1600" dirty="0" smtClean="0"/>
              <a:t>  </a:t>
            </a:r>
            <a:endParaRPr lang="ru-RU" sz="1600" dirty="0"/>
          </a:p>
        </p:txBody>
      </p:sp>
    </p:spTree>
    <p:extLst>
      <p:ext uri="{BB962C8B-B14F-4D97-AF65-F5344CB8AC3E}">
        <p14:creationId xmlns:p14="http://schemas.microsoft.com/office/powerpoint/2010/main" val="2175125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980728"/>
            <a:ext cx="9036496" cy="5877272"/>
          </a:xfrm>
        </p:spPr>
        <p:txBody>
          <a:bodyPr>
            <a:normAutofit fontScale="47500" lnSpcReduction="20000"/>
          </a:bodyPr>
          <a:lstStyle/>
          <a:p>
            <a:pPr marL="0" indent="0">
              <a:buNone/>
            </a:pPr>
            <a:r>
              <a:rPr lang="ru-RU" dirty="0"/>
              <a:t> </a:t>
            </a:r>
          </a:p>
          <a:p>
            <a:pPr marL="0" indent="0">
              <a:buNone/>
            </a:pPr>
            <a:r>
              <a:rPr lang="ru-RU" sz="2900" dirty="0"/>
              <a:t> </a:t>
            </a:r>
          </a:p>
          <a:p>
            <a:pPr>
              <a:buNone/>
            </a:pPr>
            <a:r>
              <a:rPr lang="ru-RU" sz="3400" dirty="0" smtClean="0"/>
              <a:t>       Советским </a:t>
            </a:r>
            <a:r>
              <a:rPr lang="ru-RU" sz="3400" dirty="0"/>
              <a:t>разведчикам удалось узнать, что 5 июля немцы начнут штурм. Красная армия была готова к </a:t>
            </a:r>
            <a:r>
              <a:rPr lang="ru-RU" sz="3400" dirty="0" smtClean="0"/>
              <a:t>обороне.</a:t>
            </a:r>
          </a:p>
          <a:p>
            <a:pPr>
              <a:buNone/>
            </a:pPr>
            <a:endParaRPr lang="ru-RU" sz="3400" dirty="0"/>
          </a:p>
          <a:p>
            <a:pPr>
              <a:buNone/>
            </a:pPr>
            <a:r>
              <a:rPr lang="ru-RU" sz="3400" dirty="0" smtClean="0"/>
              <a:t>       В </a:t>
            </a:r>
            <a:r>
              <a:rPr lang="ru-RU" sz="3400" dirty="0"/>
              <a:t>5:00 утра началась немецкая артиллерийская подготовка. Немецкая пехота при поддержке танков вела наступление по всей полосе обороны 13-й советской армии. Главный удар пришёлся на посёлок Ольховатка. Наиболее мощный натиск испытывал правый фланг армии у села Малоархангельское</a:t>
            </a:r>
            <a:r>
              <a:rPr lang="ru-RU" sz="3400" dirty="0" smtClean="0"/>
              <a:t>.</a:t>
            </a:r>
          </a:p>
          <a:p>
            <a:pPr>
              <a:buNone/>
            </a:pPr>
            <a:endParaRPr lang="ru-RU" sz="3400" dirty="0"/>
          </a:p>
          <a:p>
            <a:pPr>
              <a:buNone/>
            </a:pPr>
            <a:r>
              <a:rPr lang="ru-RU" sz="3400" dirty="0" smtClean="0"/>
              <a:t>       После </a:t>
            </a:r>
            <a:r>
              <a:rPr lang="ru-RU" sz="3400" dirty="0"/>
              <a:t>неудачи удара на Ольховатку немцы перенесли усилия в направлении станции Поныри. Эта станция имела серьёзное стратегическое значение, прикрывая железную дорогу Орёл — Курск. Поныри были хорошо защищены минными полями, артиллерией и закопанными в землю танками. Но гитлеровцы захватить станцию так и не смогли</a:t>
            </a:r>
            <a:r>
              <a:rPr lang="ru-RU" sz="3400" dirty="0" smtClean="0"/>
              <a:t>.</a:t>
            </a:r>
          </a:p>
          <a:p>
            <a:pPr>
              <a:buNone/>
            </a:pPr>
            <a:endParaRPr lang="ru-RU" sz="3400" dirty="0"/>
          </a:p>
          <a:p>
            <a:pPr>
              <a:buNone/>
            </a:pPr>
            <a:r>
              <a:rPr lang="ru-RU" sz="3400" dirty="0" smtClean="0"/>
              <a:t>       Сражение </a:t>
            </a:r>
            <a:r>
              <a:rPr lang="ru-RU" sz="3400" dirty="0"/>
              <a:t>под Прохоровкой, считающееся одним из самых крупных танковых сражений в истории, началось 11 июля 1943 года. Со стороны немцев в нём принимали участие 2-й танковый корпус СС и 3-й танковый корпус вермахта — всего около 450 танков и САУ. Против них сражались 5-я гвардейская танковая армия генерал-лейтенанта П. Ротмистрова и 5-я гвардейская армия генерал лейтенанта А. Жадова. Советских танков в Прохоровском сражении насчитывалось около 800</a:t>
            </a:r>
            <a:r>
              <a:rPr lang="ru-RU" sz="3400" dirty="0" smtClean="0"/>
              <a:t>.</a:t>
            </a:r>
          </a:p>
          <a:p>
            <a:pPr>
              <a:buNone/>
            </a:pPr>
            <a:endParaRPr lang="ru-RU" sz="3400" dirty="0"/>
          </a:p>
          <a:p>
            <a:pPr>
              <a:buNone/>
            </a:pPr>
            <a:r>
              <a:rPr lang="ru-RU" sz="3400" dirty="0" smtClean="0"/>
              <a:t>       Бой </a:t>
            </a:r>
            <a:r>
              <a:rPr lang="ru-RU" sz="3400" dirty="0"/>
              <a:t>у Прохоровки можно назвать самым обсуждаемым и противоречивым эпизодом Курской битвы. Немцы безвозвратно лишились около 80 танков и САУ, советские войска потеряли около 270 машин</a:t>
            </a:r>
            <a:r>
              <a:rPr lang="ru-RU" sz="2900" dirty="0"/>
              <a:t>.</a:t>
            </a:r>
          </a:p>
          <a:p>
            <a:pPr marL="0" indent="0">
              <a:buNone/>
            </a:pPr>
            <a:r>
              <a:rPr lang="ru-RU" sz="2900" dirty="0"/>
              <a:t> </a:t>
            </a:r>
          </a:p>
          <a:p>
            <a:pPr marL="0" indent="0">
              <a:buNone/>
            </a:pPr>
            <a:endParaRPr lang="ru-RU" dirty="0"/>
          </a:p>
        </p:txBody>
      </p:sp>
      <p:sp>
        <p:nvSpPr>
          <p:cNvPr id="3" name="Заголовок 2"/>
          <p:cNvSpPr>
            <a:spLocks noGrp="1"/>
          </p:cNvSpPr>
          <p:nvPr>
            <p:ph type="title"/>
          </p:nvPr>
        </p:nvSpPr>
        <p:spPr>
          <a:xfrm>
            <a:off x="395536" y="116632"/>
            <a:ext cx="8229600" cy="936104"/>
          </a:xfrm>
        </p:spPr>
        <p:txBody>
          <a:bodyPr>
            <a:noAutofit/>
          </a:bodyPr>
          <a:lstStyle/>
          <a:p>
            <a:r>
              <a:rPr lang="ru-RU" sz="4000" b="1" dirty="0"/>
              <a:t/>
            </a:r>
            <a:br>
              <a:rPr lang="ru-RU" sz="4000" b="1" dirty="0"/>
            </a:br>
            <a:r>
              <a:rPr lang="ru-RU" sz="4000" b="1" dirty="0" smtClean="0"/>
              <a:t>Первый этап битвы. Оборона</a:t>
            </a:r>
            <a:endParaRPr lang="ru-RU" sz="4000" b="1" dirty="0"/>
          </a:p>
        </p:txBody>
      </p:sp>
    </p:spTree>
    <p:extLst>
      <p:ext uri="{BB962C8B-B14F-4D97-AF65-F5344CB8AC3E}">
        <p14:creationId xmlns:p14="http://schemas.microsoft.com/office/powerpoint/2010/main" val="13815773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8048" y="620688"/>
            <a:ext cx="8660415" cy="3240360"/>
          </a:xfrm>
        </p:spPr>
        <p:txBody>
          <a:bodyPr>
            <a:normAutofit fontScale="92500" lnSpcReduction="20000"/>
          </a:bodyPr>
          <a:lstStyle/>
          <a:p>
            <a:pPr marL="0" indent="0">
              <a:buNone/>
            </a:pPr>
            <a:endParaRPr lang="ru-RU" sz="1600" dirty="0"/>
          </a:p>
          <a:p>
            <a:pPr>
              <a:buNone/>
            </a:pPr>
            <a:r>
              <a:rPr lang="ru-RU" sz="1600" dirty="0" smtClean="0"/>
              <a:t>     </a:t>
            </a:r>
            <a:r>
              <a:rPr lang="ru-RU" sz="1700" dirty="0">
                <a:latin typeface="Arial" pitchFamily="34" charset="0"/>
                <a:cs typeface="Arial" pitchFamily="34" charset="0"/>
              </a:rPr>
              <a:t>12 июля 1943 года на северном фасе Курской дуги при участии войск Западного и Брянского фронтов началась операция «Кутузов», также известная как Орловская наступательная операция. 15 июля к ней присоединились войска Центрального фронта.</a:t>
            </a:r>
          </a:p>
          <a:p>
            <a:pPr>
              <a:buNone/>
            </a:pPr>
            <a:r>
              <a:rPr lang="ru-RU" sz="1700" dirty="0" smtClean="0">
                <a:latin typeface="Arial" pitchFamily="34" charset="0"/>
                <a:cs typeface="Arial" pitchFamily="34" charset="0"/>
              </a:rPr>
              <a:t>     Со </a:t>
            </a:r>
            <a:r>
              <a:rPr lang="ru-RU" sz="1700" dirty="0">
                <a:latin typeface="Arial" pitchFamily="34" charset="0"/>
                <a:cs typeface="Arial" pitchFamily="34" charset="0"/>
              </a:rPr>
              <a:t>стороны немцев в боях была задействована группировка войск, насчитывавшая 37 дивизий. современным оценкам, количество немецких танков и САУ, принимавших участие в боях под Орлом, составляло около 560 машин. Советские войска имели серьёзное численное преимущество над противником: на главных направлениях РККА превосходила немецкие войска в шесть раз по количеству пехоты, в пять раз по числу артиллерии и в 2,5–3 раза по танкам.</a:t>
            </a:r>
          </a:p>
          <a:p>
            <a:pPr>
              <a:buNone/>
            </a:pPr>
            <a:r>
              <a:rPr lang="ru-RU" sz="1700" dirty="0" smtClean="0">
                <a:latin typeface="Arial" pitchFamily="34" charset="0"/>
                <a:cs typeface="Arial" pitchFamily="34" charset="0"/>
              </a:rPr>
              <a:t>     К </a:t>
            </a:r>
            <a:r>
              <a:rPr lang="ru-RU" sz="1700" dirty="0">
                <a:latin typeface="Arial" pitchFamily="34" charset="0"/>
                <a:cs typeface="Arial" pitchFamily="34" charset="0"/>
              </a:rPr>
              <a:t>6 августа город был полностью освобождён от гитлеровцев. После этого Орловская операция перешла в завершающую фазу. 12 августа начались бои за город Карачев, продолжавшиеся до 15 августа и закончившиеся разгромом группировки немецких войск, защищавшей этот населённый пункт.</a:t>
            </a:r>
          </a:p>
          <a:p>
            <a:endParaRPr lang="ru-RU" dirty="0"/>
          </a:p>
        </p:txBody>
      </p:sp>
      <p:sp>
        <p:nvSpPr>
          <p:cNvPr id="3" name="Заголовок 2"/>
          <p:cNvSpPr>
            <a:spLocks noGrp="1"/>
          </p:cNvSpPr>
          <p:nvPr>
            <p:ph type="title"/>
          </p:nvPr>
        </p:nvSpPr>
        <p:spPr>
          <a:xfrm>
            <a:off x="428596" y="214290"/>
            <a:ext cx="8229600" cy="792088"/>
          </a:xfrm>
        </p:spPr>
        <p:txBody>
          <a:bodyPr>
            <a:normAutofit fontScale="90000"/>
          </a:bodyPr>
          <a:lstStyle/>
          <a:p>
            <a:r>
              <a:rPr lang="ru-RU" sz="3600" b="1" dirty="0"/>
              <a:t>Второй </a:t>
            </a:r>
            <a:r>
              <a:rPr lang="ru-RU" sz="3600" b="1" dirty="0" smtClean="0"/>
              <a:t>этап битвы. </a:t>
            </a:r>
            <a:r>
              <a:rPr lang="ru-RU" sz="3600" b="1" dirty="0"/>
              <a:t>Наступление</a:t>
            </a:r>
            <a:r>
              <a:rPr lang="ru-RU" dirty="0"/>
              <a:t/>
            </a:r>
            <a:br>
              <a:rPr lang="ru-RU" dirty="0"/>
            </a:br>
            <a:endParaRPr lang="ru-RU" sz="4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664" y="3643314"/>
            <a:ext cx="3024336" cy="2714644"/>
          </a:xfrm>
          <a:prstGeom prst="rect">
            <a:avLst/>
          </a:prstGeom>
        </p:spPr>
      </p:pic>
      <p:sp>
        <p:nvSpPr>
          <p:cNvPr id="7" name="TextBox 6"/>
          <p:cNvSpPr txBox="1"/>
          <p:nvPr/>
        </p:nvSpPr>
        <p:spPr>
          <a:xfrm>
            <a:off x="0" y="3933056"/>
            <a:ext cx="6215074" cy="2246769"/>
          </a:xfrm>
          <a:prstGeom prst="rect">
            <a:avLst/>
          </a:prstGeom>
          <a:noFill/>
        </p:spPr>
        <p:txBody>
          <a:bodyPr wrap="square" rtlCol="0">
            <a:spAutoFit/>
          </a:bodyPr>
          <a:lstStyle/>
          <a:p>
            <a:r>
              <a:rPr lang="ru-RU" sz="1400" dirty="0" smtClean="0"/>
              <a:t> </a:t>
            </a:r>
            <a:r>
              <a:rPr lang="ru-RU" sz="1400" dirty="0" smtClean="0">
                <a:latin typeface="Arial" pitchFamily="34" charset="0"/>
                <a:cs typeface="Arial" pitchFamily="34" charset="0"/>
              </a:rPr>
              <a:t>Ожесточённые бои продолжались до 14 августа.  К 17–18 августа советские войска вышли к оборонительной линии «Хаген», построенной немцами восточнее Брянска.</a:t>
            </a:r>
          </a:p>
          <a:p>
            <a:r>
              <a:rPr lang="ru-RU" sz="1400" dirty="0" smtClean="0">
                <a:latin typeface="Arial" pitchFamily="34" charset="0"/>
                <a:cs typeface="Arial" pitchFamily="34" charset="0"/>
              </a:rPr>
              <a:t>Последний контрудар немцы нанесли у Ахтырки. Здесь им даже удалось осуществить локальный прорыв, но глобально ситуацию это уже не изменило. 23 августа начался массированный штурм Харькова; именно этот день считается датой освобождения города и окончания Курской битвы. Фактически же бои в городе полностью прекратились только к 30 августа, когда были подавлены остатки немецкого сопротивления.</a:t>
            </a:r>
            <a:endParaRPr lang="ru-RU" sz="1400" dirty="0">
              <a:latin typeface="Arial" pitchFamily="34" charset="0"/>
              <a:cs typeface="Arial" pitchFamily="34" charset="0"/>
            </a:endParaRPr>
          </a:p>
        </p:txBody>
      </p:sp>
    </p:spTree>
    <p:extLst>
      <p:ext uri="{BB962C8B-B14F-4D97-AF65-F5344CB8AC3E}">
        <p14:creationId xmlns:p14="http://schemas.microsoft.com/office/powerpoint/2010/main" val="198149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548680"/>
            <a:ext cx="8227368" cy="914400"/>
          </a:xfrm>
        </p:spPr>
        <p:txBody>
          <a:bodyPr/>
          <a:lstStyle/>
          <a:p>
            <a:r>
              <a:rPr lang="ru-RU" sz="3600" dirty="0" smtClean="0"/>
              <a:t>Варшавское восстание.1944</a:t>
            </a:r>
            <a:endParaRPr lang="ru-RU" sz="36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1" y="2204864"/>
            <a:ext cx="6552729" cy="4367386"/>
          </a:xfrm>
          <a:prstGeom prst="rect">
            <a:avLst/>
          </a:prstGeom>
        </p:spPr>
      </p:pic>
    </p:spTree>
    <p:extLst>
      <p:ext uri="{BB962C8B-B14F-4D97-AF65-F5344CB8AC3E}">
        <p14:creationId xmlns:p14="http://schemas.microsoft.com/office/powerpoint/2010/main" val="233904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16631"/>
            <a:ext cx="9144000" cy="6741369"/>
          </a:xfrm>
        </p:spPr>
        <p:txBody>
          <a:bodyPr>
            <a:normAutofit fontScale="47500" lnSpcReduction="20000"/>
          </a:bodyPr>
          <a:lstStyle/>
          <a:p>
            <a:pPr marL="17463" indent="520700" algn="just">
              <a:buNone/>
            </a:pPr>
            <a:r>
              <a:rPr lang="ru-RU" sz="2500" dirty="0">
                <a:latin typeface="Arial" pitchFamily="34" charset="0"/>
                <a:cs typeface="Arial" pitchFamily="34" charset="0"/>
              </a:rPr>
              <a:t>В июле этого года войска Советской Армии пересекли польскую границу и под ее давлением немецкие войска в конце месяца были вынуждены спешно покинуть пределы города. Но совсем скоро ситуация изменилась кардинальным образом. </a:t>
            </a:r>
            <a:r>
              <a:rPr lang="ru-RU" sz="2500" dirty="0" err="1">
                <a:latin typeface="Arial" pitchFamily="34" charset="0"/>
                <a:cs typeface="Arial" pitchFamily="34" charset="0"/>
              </a:rPr>
              <a:t>Гилер</a:t>
            </a:r>
            <a:r>
              <a:rPr lang="ru-RU" sz="2500" dirty="0">
                <a:latin typeface="Arial" pitchFamily="34" charset="0"/>
                <a:cs typeface="Arial" pitchFamily="34" charset="0"/>
              </a:rPr>
              <a:t> решил удержать польскую столицу любой ценой. Немецкая оборона начала укреплять позиции на подступах к городу, и руководитель Армии </a:t>
            </a:r>
            <a:r>
              <a:rPr lang="ru-RU" sz="2500" dirty="0" err="1">
                <a:latin typeface="Arial" pitchFamily="34" charset="0"/>
                <a:cs typeface="Arial" pitchFamily="34" charset="0"/>
              </a:rPr>
              <a:t>Крайовой</a:t>
            </a:r>
            <a:r>
              <a:rPr lang="ru-RU" sz="2500" dirty="0">
                <a:latin typeface="Arial" pitchFamily="34" charset="0"/>
                <a:cs typeface="Arial" pitchFamily="34" charset="0"/>
              </a:rPr>
              <a:t> </a:t>
            </a:r>
            <a:r>
              <a:rPr lang="ru-RU" sz="2500" dirty="0" err="1">
                <a:latin typeface="Arial" pitchFamily="34" charset="0"/>
                <a:cs typeface="Arial" pitchFamily="34" charset="0"/>
              </a:rPr>
              <a:t>К.Иранек-Осмецкий</a:t>
            </a:r>
            <a:r>
              <a:rPr lang="ru-RU" sz="2500" dirty="0">
                <a:latin typeface="Arial" pitchFamily="34" charset="0"/>
                <a:cs typeface="Arial" pitchFamily="34" charset="0"/>
              </a:rPr>
              <a:t> внес предложение перенести восстание, поскольку оно было обречено на провал. Командующий войсками польской армии </a:t>
            </a:r>
            <a:r>
              <a:rPr lang="ru-RU" sz="2500" dirty="0" err="1">
                <a:latin typeface="Arial" pitchFamily="34" charset="0"/>
                <a:cs typeface="Arial" pitchFamily="34" charset="0"/>
              </a:rPr>
              <a:t>Коморовский</a:t>
            </a:r>
            <a:r>
              <a:rPr lang="ru-RU" sz="2500" dirty="0">
                <a:latin typeface="Arial" pitchFamily="34" charset="0"/>
                <a:cs typeface="Arial" pitchFamily="34" charset="0"/>
              </a:rPr>
              <a:t> не мог принять решение, однако под давлением все же согласился начать выступление.</a:t>
            </a:r>
          </a:p>
          <a:p>
            <a:pPr marL="17463" indent="520700" algn="just">
              <a:buNone/>
            </a:pPr>
            <a:endParaRPr lang="ru-RU" sz="2500" dirty="0">
              <a:latin typeface="Arial" pitchFamily="34" charset="0"/>
              <a:cs typeface="Arial" pitchFamily="34" charset="0"/>
            </a:endParaRPr>
          </a:p>
          <a:p>
            <a:pPr marL="17463" indent="520700" algn="just">
              <a:buNone/>
            </a:pPr>
            <a:r>
              <a:rPr lang="ru-RU" sz="2500" dirty="0">
                <a:latin typeface="Arial" pitchFamily="34" charset="0"/>
                <a:cs typeface="Arial" pitchFamily="34" charset="0"/>
              </a:rPr>
              <a:t>Согласно плану операции, разработанному советским командованием, город предполагалось обойти с северной и южной стороны с целью сохранения его как культурной славянской столицы и разгрома немецкой группировки. Все подробности операции неоднократно обсуждались командованием и предполагалось, что она даже при самых благоприятных обстоятельствах не должна начаться ранее 25 августа. </a:t>
            </a:r>
          </a:p>
          <a:p>
            <a:pPr marL="17463" indent="520700" algn="just">
              <a:buNone/>
            </a:pPr>
            <a:endParaRPr lang="ru-RU" sz="2500" dirty="0">
              <a:latin typeface="Arial" pitchFamily="34" charset="0"/>
              <a:cs typeface="Arial" pitchFamily="34" charset="0"/>
            </a:endParaRPr>
          </a:p>
          <a:p>
            <a:pPr marL="17463" indent="520700" algn="just">
              <a:buNone/>
            </a:pPr>
            <a:r>
              <a:rPr lang="ru-RU" sz="2500" dirty="0">
                <a:latin typeface="Arial" pitchFamily="34" charset="0"/>
                <a:cs typeface="Arial" pitchFamily="34" charset="0"/>
              </a:rPr>
              <a:t>В польской армии к началу восстания насчитывалось около 30 тысяч воинов, что превосходило численность немецких солдат в два раза, однако вооружены они были крайне плохо. Немецкие войска с лихвой использовали свое преимущество, чтобы локализовать бои.</a:t>
            </a:r>
          </a:p>
          <a:p>
            <a:pPr marL="17463" indent="520700" algn="just">
              <a:buNone/>
            </a:pPr>
            <a:endParaRPr lang="ru-RU" sz="2500" dirty="0">
              <a:latin typeface="Arial" pitchFamily="34" charset="0"/>
              <a:cs typeface="Arial" pitchFamily="34" charset="0"/>
            </a:endParaRPr>
          </a:p>
          <a:p>
            <a:pPr marL="17463" indent="520700" algn="just">
              <a:buNone/>
            </a:pPr>
            <a:r>
              <a:rPr lang="ru-RU" sz="2500" dirty="0">
                <a:latin typeface="Arial" pitchFamily="34" charset="0"/>
                <a:cs typeface="Arial" pitchFamily="34" charset="0"/>
              </a:rPr>
              <a:t>В составе Советской Армии были не только отдельные соединения Войска Польского, но и смешанные отряды партизан, руководили которыми советские офицеры, оказавшиеся по каким-либо причинам на территории врага. Все эти отряды были укомплектованы людьми разных политических взглядов и стремлений, но единым для всех было желание выгнать оккупантов с родной земли. Восстание поднялось 1 августа. Командовал им генерал </a:t>
            </a:r>
            <a:r>
              <a:rPr lang="ru-RU" sz="2500" dirty="0" err="1">
                <a:latin typeface="Arial" pitchFamily="34" charset="0"/>
                <a:cs typeface="Arial" pitchFamily="34" charset="0"/>
              </a:rPr>
              <a:t>Тадеуш</a:t>
            </a:r>
            <a:r>
              <a:rPr lang="ru-RU" sz="2500" dirty="0">
                <a:latin typeface="Arial" pitchFamily="34" charset="0"/>
                <a:cs typeface="Arial" pitchFamily="34" charset="0"/>
              </a:rPr>
              <a:t> </a:t>
            </a:r>
            <a:r>
              <a:rPr lang="ru-RU" sz="2500" dirty="0" err="1">
                <a:latin typeface="Arial" pitchFamily="34" charset="0"/>
                <a:cs typeface="Arial" pitchFamily="34" charset="0"/>
              </a:rPr>
              <a:t>Коморовский</a:t>
            </a:r>
            <a:r>
              <a:rPr lang="ru-RU" sz="2500" dirty="0">
                <a:latin typeface="Arial" pitchFamily="34" charset="0"/>
                <a:cs typeface="Arial" pitchFamily="34" charset="0"/>
              </a:rPr>
              <a:t>. Сигналом для его начала послужили удары колокола одного из костелов. Необходимо отметить, что фашистская разведка не смогла узнать подробности подготовки и дату начала восстания, поэтому немецкая армия была к нему не готова.</a:t>
            </a:r>
          </a:p>
          <a:p>
            <a:pPr marL="17463" indent="520700" algn="just">
              <a:buNone/>
            </a:pPr>
            <a:endParaRPr lang="ru-RU" sz="2500" dirty="0">
              <a:latin typeface="Arial" pitchFamily="34" charset="0"/>
              <a:cs typeface="Arial" pitchFamily="34" charset="0"/>
            </a:endParaRPr>
          </a:p>
          <a:p>
            <a:pPr marL="17463" indent="520700" algn="just">
              <a:buNone/>
            </a:pPr>
            <a:r>
              <a:rPr lang="ru-RU" sz="2500" dirty="0">
                <a:latin typeface="Arial" pitchFamily="34" charset="0"/>
                <a:cs typeface="Arial" pitchFamily="34" charset="0"/>
              </a:rPr>
              <a:t>Восставшим удалось захватить несколько немецких объектов и захватить большую часть города, но они не сумели взять под свой контроль ни одно правительственное здание. Основные транспортные пути и мосты через Вислу по-прежнему были в руках немцев. Недостаточное вооружение изначально ограничило возможности повстанцев.</a:t>
            </a:r>
          </a:p>
          <a:p>
            <a:pPr marL="17463" indent="520700" algn="just">
              <a:buNone/>
            </a:pPr>
            <a:endParaRPr lang="ru-RU" sz="2500" dirty="0">
              <a:latin typeface="Arial" pitchFamily="34" charset="0"/>
              <a:cs typeface="Arial" pitchFamily="34" charset="0"/>
            </a:endParaRPr>
          </a:p>
          <a:p>
            <a:pPr marL="17463" indent="520700" algn="just">
              <a:buNone/>
            </a:pPr>
            <a:r>
              <a:rPr lang="ru-RU" sz="2500" dirty="0">
                <a:latin typeface="Arial" pitchFamily="34" charset="0"/>
                <a:cs typeface="Arial" pitchFamily="34" charset="0"/>
              </a:rPr>
              <a:t>В первые дни операции польские войска, состоявшие в основном из интеллигенции, понесли значительные потери – около 2 тысяч человек, в то время как немецкие части потеряли в 4 раза меньше людей. Но повстанцам удавалось удерживать инициативу, поскольку немецкое командование не успело еще подтянуть к Варшаве дополнительную технику и орудия. </a:t>
            </a:r>
          </a:p>
          <a:p>
            <a:pPr marL="17463" indent="520700" algn="just">
              <a:buNone/>
            </a:pPr>
            <a:endParaRPr lang="ru-RU" sz="2500" dirty="0">
              <a:latin typeface="Arial" pitchFamily="34" charset="0"/>
              <a:cs typeface="Arial" pitchFamily="34" charset="0"/>
            </a:endParaRPr>
          </a:p>
          <a:p>
            <a:pPr marL="17463" indent="520700" algn="just">
              <a:buNone/>
            </a:pPr>
            <a:r>
              <a:rPr lang="ru-RU" sz="2500" dirty="0">
                <a:latin typeface="Arial" pitchFamily="34" charset="0"/>
                <a:cs typeface="Arial" pitchFamily="34" charset="0"/>
              </a:rPr>
              <a:t>К тому же, польские войска остались без воздушного прикрытия, так как шестнадцатая воздушная армия не перебазировалась к началу восстания на ближайшие аэродромы, а войска Первого Белорусского фронта были крайне истощены боями, с которыми прошли 600 км, оставив далеко позади обозы с продовольствием и боеприпасами. </a:t>
            </a:r>
          </a:p>
          <a:p>
            <a:pPr marL="17463" indent="520700" algn="just">
              <a:buNone/>
            </a:pPr>
            <a:endParaRPr lang="ru-RU" sz="2500" dirty="0">
              <a:latin typeface="Arial" pitchFamily="34" charset="0"/>
              <a:cs typeface="Arial" pitchFamily="34" charset="0"/>
            </a:endParaRPr>
          </a:p>
          <a:p>
            <a:pPr marL="17463" indent="520700" algn="just">
              <a:buNone/>
            </a:pPr>
            <a:r>
              <a:rPr lang="ru-RU" sz="2500" dirty="0">
                <a:latin typeface="Arial" pitchFamily="34" charset="0"/>
                <a:cs typeface="Arial" pitchFamily="34" charset="0"/>
              </a:rPr>
              <a:t>Обо всем этом было хорошо проинформировано немецкое командование, которое приняло решение нанести контрудар по плацдарму Советской Армии на Висле. Они практически уничтожили танковый корпус Второй армии и сумели отбросить часть Белорусского фронта от польской столицы. Немецкие войска были в более выигрышном положении, поскольку использовали укрепленные позиции в городе. Во время этой фашистской атаки советские войска потеряли 280 танков и были вынуждены перейти от атаки к обороне.</a:t>
            </a:r>
          </a:p>
          <a:p>
            <a:endParaRPr lang="ru-RU" dirty="0"/>
          </a:p>
        </p:txBody>
      </p:sp>
    </p:spTree>
    <p:extLst>
      <p:ext uri="{BB962C8B-B14F-4D97-AF65-F5344CB8AC3E}">
        <p14:creationId xmlns:p14="http://schemas.microsoft.com/office/powerpoint/2010/main" val="1586492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2132856"/>
            <a:ext cx="4176464" cy="4392488"/>
          </a:xfrm>
          <a:prstGeom prst="rect">
            <a:avLst/>
          </a:prstGeom>
        </p:spPr>
      </p:pic>
      <p:sp>
        <p:nvSpPr>
          <p:cNvPr id="5" name="Заголовок 2"/>
          <p:cNvSpPr txBox="1">
            <a:spLocks/>
          </p:cNvSpPr>
          <p:nvPr/>
        </p:nvSpPr>
        <p:spPr>
          <a:xfrm>
            <a:off x="827584" y="620688"/>
            <a:ext cx="754380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600" b="1" dirty="0" smtClean="0">
                <a:solidFill>
                  <a:schemeClr val="tx2">
                    <a:lumMod val="75000"/>
                  </a:schemeClr>
                </a:solidFill>
                <a:effectLst/>
              </a:rPr>
              <a:t>План </a:t>
            </a:r>
            <a:r>
              <a:rPr lang="ru-RU" sz="3600" b="1" dirty="0" smtClean="0">
                <a:solidFill>
                  <a:schemeClr val="tx2">
                    <a:lumMod val="75000"/>
                  </a:schemeClr>
                </a:solidFill>
                <a:effectLst/>
              </a:rPr>
              <a:t>Барбаросса. </a:t>
            </a:r>
            <a:r>
              <a:rPr lang="ru-RU" sz="3600" b="1" dirty="0" smtClean="0">
                <a:solidFill>
                  <a:schemeClr val="tx2">
                    <a:lumMod val="75000"/>
                  </a:schemeClr>
                </a:solidFill>
                <a:effectLst/>
              </a:rPr>
              <a:t>1940 </a:t>
            </a:r>
            <a:r>
              <a:rPr lang="ru-RU" sz="3600" b="1" dirty="0" smtClean="0">
                <a:solidFill>
                  <a:schemeClr val="tx2">
                    <a:lumMod val="75000"/>
                  </a:schemeClr>
                </a:solidFill>
                <a:effectLst/>
              </a:rPr>
              <a:t>год</a:t>
            </a:r>
            <a:endParaRPr lang="ru-RU" sz="3600" b="1" dirty="0">
              <a:solidFill>
                <a:schemeClr val="tx2">
                  <a:lumMod val="75000"/>
                </a:schemeClr>
              </a:solidFill>
              <a:effectLst/>
            </a:endParaRPr>
          </a:p>
        </p:txBody>
      </p:sp>
    </p:spTree>
    <p:extLst>
      <p:ext uri="{BB962C8B-B14F-4D97-AF65-F5344CB8AC3E}">
        <p14:creationId xmlns:p14="http://schemas.microsoft.com/office/powerpoint/2010/main" val="3663135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9144000" cy="6902624"/>
          </a:xfrm>
        </p:spPr>
        <p:txBody>
          <a:bodyPr>
            <a:normAutofit fontScale="55000" lnSpcReduction="20000"/>
          </a:bodyPr>
          <a:lstStyle/>
          <a:p>
            <a:pPr marL="17463" indent="520700" algn="just">
              <a:buNone/>
            </a:pPr>
            <a:r>
              <a:rPr lang="ru-RU" dirty="0">
                <a:latin typeface="Arial" pitchFamily="34" charset="0"/>
                <a:cs typeface="Arial" pitchFamily="34" charset="0"/>
              </a:rPr>
              <a:t>На четвертый день восстания германское командование приступило к его подавлению. Против польских войск были брошены охранные соединения СС, «бригада Каминского», украинские националисты и полиция. Фашистские войска методично уничтожали очаги восстания.</a:t>
            </a:r>
          </a:p>
          <a:p>
            <a:pPr marL="17463" indent="520700" algn="just">
              <a:buNone/>
            </a:pPr>
            <a:endParaRPr lang="ru-RU" dirty="0">
              <a:latin typeface="Arial" pitchFamily="34" charset="0"/>
              <a:cs typeface="Arial" pitchFamily="34" charset="0"/>
            </a:endParaRPr>
          </a:p>
          <a:p>
            <a:pPr marL="17463" indent="520700" algn="just">
              <a:buNone/>
            </a:pPr>
            <a:r>
              <a:rPr lang="ru-RU" dirty="0">
                <a:latin typeface="Arial" pitchFamily="34" charset="0"/>
                <a:cs typeface="Arial" pitchFamily="34" charset="0"/>
              </a:rPr>
              <a:t>8 августа при участии маршала </a:t>
            </a:r>
            <a:r>
              <a:rPr lang="ru-RU" dirty="0" err="1">
                <a:latin typeface="Arial" pitchFamily="34" charset="0"/>
                <a:cs typeface="Arial" pitchFamily="34" charset="0"/>
              </a:rPr>
              <a:t>Г.Жукова</a:t>
            </a:r>
            <a:r>
              <a:rPr lang="ru-RU" dirty="0">
                <a:latin typeface="Arial" pitchFamily="34" charset="0"/>
                <a:cs typeface="Arial" pitchFamily="34" charset="0"/>
              </a:rPr>
              <a:t> был разработан новый план освобождения польской столицы. Предполагалось, что операция должна быть проведена всеми силами фронта для выхода на Вышгород, </a:t>
            </a:r>
            <a:r>
              <a:rPr lang="ru-RU" dirty="0" err="1">
                <a:latin typeface="Arial" pitchFamily="34" charset="0"/>
                <a:cs typeface="Arial" pitchFamily="34" charset="0"/>
              </a:rPr>
              <a:t>Цеханув</a:t>
            </a:r>
            <a:r>
              <a:rPr lang="ru-RU" dirty="0">
                <a:latin typeface="Arial" pitchFamily="34" charset="0"/>
                <a:cs typeface="Arial" pitchFamily="34" charset="0"/>
              </a:rPr>
              <a:t>, </a:t>
            </a:r>
            <a:r>
              <a:rPr lang="ru-RU" dirty="0" err="1">
                <a:latin typeface="Arial" pitchFamily="34" charset="0"/>
                <a:cs typeface="Arial" pitchFamily="34" charset="0"/>
              </a:rPr>
              <a:t>Сохачев</a:t>
            </a:r>
            <a:r>
              <a:rPr lang="ru-RU" dirty="0">
                <a:latin typeface="Arial" pitchFamily="34" charset="0"/>
                <a:cs typeface="Arial" pitchFamily="34" charset="0"/>
              </a:rPr>
              <a:t>, </a:t>
            </a:r>
            <a:r>
              <a:rPr lang="ru-RU" dirty="0" err="1">
                <a:latin typeface="Arial" pitchFamily="34" charset="0"/>
                <a:cs typeface="Arial" pitchFamily="34" charset="0"/>
              </a:rPr>
              <a:t>Плонськ</a:t>
            </a:r>
            <a:r>
              <a:rPr lang="ru-RU" dirty="0">
                <a:latin typeface="Arial" pitchFamily="34" charset="0"/>
                <a:cs typeface="Arial" pitchFamily="34" charset="0"/>
              </a:rPr>
              <a:t>, </a:t>
            </a:r>
            <a:r>
              <a:rPr lang="ru-RU" dirty="0" err="1">
                <a:latin typeface="Arial" pitchFamily="34" charset="0"/>
                <a:cs typeface="Arial" pitchFamily="34" charset="0"/>
              </a:rPr>
              <a:t>Томашув</a:t>
            </a:r>
            <a:r>
              <a:rPr lang="ru-RU" dirty="0">
                <a:latin typeface="Arial" pitchFamily="34" charset="0"/>
                <a:cs typeface="Arial" pitchFamily="34" charset="0"/>
              </a:rPr>
              <a:t>, </a:t>
            </a:r>
            <a:r>
              <a:rPr lang="ru-RU" dirty="0" err="1">
                <a:latin typeface="Arial" pitchFamily="34" charset="0"/>
                <a:cs typeface="Arial" pitchFamily="34" charset="0"/>
              </a:rPr>
              <a:t>Скерневице</a:t>
            </a:r>
            <a:r>
              <a:rPr lang="ru-RU" dirty="0">
                <a:latin typeface="Arial" pitchFamily="34" charset="0"/>
                <a:cs typeface="Arial" pitchFamily="34" charset="0"/>
              </a:rPr>
              <a:t> и в итоге – занятие Варшавы.</a:t>
            </a:r>
          </a:p>
          <a:p>
            <a:pPr marL="17463" indent="520700" algn="just">
              <a:buNone/>
            </a:pPr>
            <a:endParaRPr lang="ru-RU" dirty="0">
              <a:latin typeface="Arial" pitchFamily="34" charset="0"/>
              <a:cs typeface="Arial" pitchFamily="34" charset="0"/>
            </a:endParaRPr>
          </a:p>
          <a:p>
            <a:pPr marL="17463" indent="520700" algn="just">
              <a:buNone/>
            </a:pPr>
            <a:r>
              <a:rPr lang="ru-RU" dirty="0">
                <a:latin typeface="Arial" pitchFamily="34" charset="0"/>
                <a:cs typeface="Arial" pitchFamily="34" charset="0"/>
              </a:rPr>
              <a:t>Но положение советско-польских войск было осложнено усилением немецкого напора на южные от столицы плацдармы. Для их удержания потребовались дополнительные силы. К этому времени восстание приобрело черты всенародной борьбы против захватчиков. Однако через несколько дней стала ощущаться нехватка боеприпасов. С 13 сентября советские самолеты начали сбрасывать восставшим минометы, противотанковые ружья, автоматы, винтовки, гранаты, продовольствие и медикаменты. В отличие от американских и английских самолетов, которые сбрасывали боеприпасы с большой высоты и поэтому такая помощь была малоэффективной (большую часть этих грузов захватили немцы), советские самолеты действовали на предельно малых высотах.</a:t>
            </a:r>
          </a:p>
          <a:p>
            <a:pPr marL="17463" indent="520700" algn="just">
              <a:buNone/>
            </a:pPr>
            <a:endParaRPr lang="ru-RU" dirty="0">
              <a:latin typeface="Arial" pitchFamily="34" charset="0"/>
              <a:cs typeface="Arial" pitchFamily="34" charset="0"/>
            </a:endParaRPr>
          </a:p>
          <a:p>
            <a:pPr marL="17463" indent="520700" algn="just">
              <a:buNone/>
            </a:pPr>
            <a:r>
              <a:rPr lang="ru-RU" dirty="0">
                <a:latin typeface="Arial" pitchFamily="34" charset="0"/>
                <a:cs typeface="Arial" pitchFamily="34" charset="0"/>
              </a:rPr>
              <a:t>Несмотря на такую помощь, положение повстанцев усложнялось. 14 сентября войска Советской Армии подошли к Висле, но немцы успели уничтожить все мосты. Во время этого наступления погибло около 8,5 тысяч фашистов. Через два дня Первая Армия Польского Войска начала форсировать Вислу. Пехотные отделения были переправлены, но технику перевезти не представлялось возможным из-за шквального огня немецких войск. </a:t>
            </a:r>
          </a:p>
          <a:p>
            <a:pPr marL="17463" indent="520700" algn="just">
              <a:buNone/>
            </a:pPr>
            <a:endParaRPr lang="ru-RU" dirty="0">
              <a:latin typeface="Arial" pitchFamily="34" charset="0"/>
              <a:cs typeface="Arial" pitchFamily="34" charset="0"/>
            </a:endParaRPr>
          </a:p>
          <a:p>
            <a:pPr marL="17463" indent="520700" algn="just">
              <a:buNone/>
            </a:pPr>
            <a:r>
              <a:rPr lang="ru-RU" dirty="0">
                <a:latin typeface="Arial" pitchFamily="34" charset="0"/>
                <a:cs typeface="Arial" pitchFamily="34" charset="0"/>
              </a:rPr>
              <a:t>Эти неудачи, а также огромные человеческие жертвы, нехватка боеприпасов и продовольствия вынудили </a:t>
            </a:r>
            <a:r>
              <a:rPr lang="ru-RU" dirty="0" err="1">
                <a:latin typeface="Arial" pitchFamily="34" charset="0"/>
                <a:cs typeface="Arial" pitchFamily="34" charset="0"/>
              </a:rPr>
              <a:t>Коморовского</a:t>
            </a:r>
            <a:r>
              <a:rPr lang="ru-RU" dirty="0">
                <a:latin typeface="Arial" pitchFamily="34" charset="0"/>
                <a:cs typeface="Arial" pitchFamily="34" charset="0"/>
              </a:rPr>
              <a:t> 2 октября 1944 года подписать акт о капитуляции, в результате чего практически все население Варшавы было отправлено на принудительные работы в Германию.</a:t>
            </a:r>
          </a:p>
          <a:p>
            <a:pPr marL="17463" indent="520700" algn="just">
              <a:buNone/>
            </a:pPr>
            <a:endParaRPr lang="ru-RU" dirty="0">
              <a:latin typeface="Arial" pitchFamily="34" charset="0"/>
              <a:cs typeface="Arial" pitchFamily="34" charset="0"/>
            </a:endParaRPr>
          </a:p>
          <a:p>
            <a:pPr marL="17463" indent="520700" algn="just">
              <a:buNone/>
            </a:pPr>
            <a:r>
              <a:rPr lang="ru-RU" dirty="0">
                <a:latin typeface="Arial" pitchFamily="34" charset="0"/>
                <a:cs typeface="Arial" pitchFamily="34" charset="0"/>
              </a:rPr>
              <a:t>Что касается отношения советского руководства во главе со Сталиным к ходу восстания, то ясно одно – оно было достаточно двойственным. С одной стороны, Сталин заявлял о согласии оказать помощь польским войскам, но с другой - советское правительство довольно резко высказалось против предоставления советских аэродромов для посадки союзных самолетов. Сталин очевидно не хотел, чтобы польская армия достигла своих целей, ведь в таком случае польское изгнанное правительство во главе со Станиславом </a:t>
            </a:r>
            <a:r>
              <a:rPr lang="ru-RU" dirty="0" err="1">
                <a:latin typeface="Arial" pitchFamily="34" charset="0"/>
                <a:cs typeface="Arial" pitchFamily="34" charset="0"/>
              </a:rPr>
              <a:t>Миколайчиком</a:t>
            </a:r>
            <a:r>
              <a:rPr lang="ru-RU" dirty="0">
                <a:latin typeface="Arial" pitchFamily="34" charset="0"/>
                <a:cs typeface="Arial" pitchFamily="34" charset="0"/>
              </a:rPr>
              <a:t> получало реальный шанс на послевоенное обустройство государства. А в глазах советского руководства создание независимой Польши моментально переводило ее в ранг опасных для СССР политических фигур. Многие зарубежные историки одной из причин поражения называют именно такое двойственное отношение советского правительства, забывая о том, что западные союзники смогли сделать еще меньше.</a:t>
            </a:r>
          </a:p>
          <a:p>
            <a:pPr marL="17463" indent="520700" algn="just">
              <a:buNone/>
            </a:pPr>
            <a:endParaRPr lang="ru-RU" dirty="0">
              <a:latin typeface="Arial" pitchFamily="34" charset="0"/>
              <a:cs typeface="Arial" pitchFamily="34" charset="0"/>
            </a:endParaRPr>
          </a:p>
          <a:p>
            <a:pPr marL="17463" indent="520700" algn="just">
              <a:buNone/>
            </a:pPr>
            <a:r>
              <a:rPr lang="ru-RU" dirty="0">
                <a:latin typeface="Arial" pitchFamily="34" charset="0"/>
                <a:cs typeface="Arial" pitchFamily="34" charset="0"/>
              </a:rPr>
              <a:t>Варшавское восстание закончилось разгромом польских войск. В ходе его было убито около 10 тысяч солдат, 150 тысяч гражданского населения, 17 тысяч попали в плен, а еще 7 тысяч – пропали без вести. Большая часть города была в руинах, а то, что уцелело, планомерно уничтожалось специальными бригадами СС. И только во время Висло-</a:t>
            </a:r>
            <a:r>
              <a:rPr lang="ru-RU" dirty="0" err="1">
                <a:latin typeface="Arial" pitchFamily="34" charset="0"/>
                <a:cs typeface="Arial" pitchFamily="34" charset="0"/>
              </a:rPr>
              <a:t>Одерской</a:t>
            </a:r>
            <a:r>
              <a:rPr lang="ru-RU" dirty="0">
                <a:latin typeface="Arial" pitchFamily="34" charset="0"/>
                <a:cs typeface="Arial" pitchFamily="34" charset="0"/>
              </a:rPr>
              <a:t> операции, проведенной 17 января 1945 года, Варшава была освобождена.</a:t>
            </a:r>
          </a:p>
          <a:p>
            <a:endParaRPr lang="ru-RU" dirty="0"/>
          </a:p>
        </p:txBody>
      </p:sp>
    </p:spTree>
    <p:extLst>
      <p:ext uri="{BB962C8B-B14F-4D97-AF65-F5344CB8AC3E}">
        <p14:creationId xmlns:p14="http://schemas.microsoft.com/office/powerpoint/2010/main" val="29658548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247900"/>
            <a:ext cx="6336704" cy="3878263"/>
          </a:xfrm>
        </p:spPr>
      </p:pic>
      <p:sp>
        <p:nvSpPr>
          <p:cNvPr id="3" name="Заголовок 2"/>
          <p:cNvSpPr>
            <a:spLocks noGrp="1"/>
          </p:cNvSpPr>
          <p:nvPr>
            <p:ph type="title"/>
          </p:nvPr>
        </p:nvSpPr>
        <p:spPr/>
        <p:txBody>
          <a:bodyPr/>
          <a:lstStyle/>
          <a:p>
            <a:r>
              <a:rPr lang="ru-RU" dirty="0" smtClean="0"/>
              <a:t>День победы. 1945</a:t>
            </a:r>
            <a:endParaRPr lang="ru-RU" dirty="0"/>
          </a:p>
        </p:txBody>
      </p:sp>
    </p:spTree>
    <p:extLst>
      <p:ext uri="{BB962C8B-B14F-4D97-AF65-F5344CB8AC3E}">
        <p14:creationId xmlns:p14="http://schemas.microsoft.com/office/powerpoint/2010/main" val="679758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9144000" cy="6370975"/>
          </a:xfrm>
          <a:prstGeom prst="rect">
            <a:avLst/>
          </a:prstGeom>
        </p:spPr>
        <p:txBody>
          <a:bodyPr wrap="square">
            <a:spAutoFit/>
          </a:bodyPr>
          <a:lstStyle/>
          <a:p>
            <a:pPr indent="441325" algn="just">
              <a:buClr>
                <a:schemeClr val="accent2"/>
              </a:buClr>
            </a:pPr>
            <a:r>
              <a:rPr lang="ru-RU" sz="2400" dirty="0" smtClean="0"/>
              <a:t>В </a:t>
            </a:r>
            <a:r>
              <a:rPr lang="ru-RU" sz="2400" dirty="0"/>
              <a:t>22 часа 43 минуты по</a:t>
            </a:r>
            <a:r>
              <a:rPr lang="en-US" sz="2400" dirty="0"/>
              <a:t> </a:t>
            </a:r>
            <a:r>
              <a:rPr lang="ru-RU" sz="2400" dirty="0"/>
              <a:t>центрально-европейскому времени</a:t>
            </a:r>
            <a:r>
              <a:rPr lang="en-US" sz="2400" dirty="0"/>
              <a:t> </a:t>
            </a:r>
            <a:r>
              <a:rPr lang="ru-RU" sz="2400" dirty="0"/>
              <a:t>8 мая</a:t>
            </a:r>
            <a:r>
              <a:rPr lang="en-US" sz="2400" dirty="0"/>
              <a:t> </a:t>
            </a:r>
            <a:r>
              <a:rPr lang="ru-RU" sz="2400" dirty="0"/>
              <a:t>война в Европе </a:t>
            </a:r>
            <a:r>
              <a:rPr lang="ru-RU" sz="2400" dirty="0" smtClean="0"/>
              <a:t>завершилась безоговорочной </a:t>
            </a:r>
            <a:r>
              <a:rPr lang="ru-RU" sz="2400" dirty="0"/>
              <a:t>капитуляцией вооружённых сил Германии. Боевые действия продолжались</a:t>
            </a:r>
            <a:r>
              <a:rPr lang="en-US" sz="2400" dirty="0"/>
              <a:t> </a:t>
            </a:r>
            <a:r>
              <a:rPr lang="ru-RU" sz="2400" dirty="0"/>
              <a:t>1418</a:t>
            </a:r>
            <a:r>
              <a:rPr lang="en-US" sz="2400" dirty="0"/>
              <a:t> </a:t>
            </a:r>
            <a:r>
              <a:rPr lang="ru-RU" sz="2400" dirty="0"/>
              <a:t>дней. Тем не менее, приняв капитуляцию, Советский Союз не подписал мир с Германией, то есть формально остался с Германией в состоянии войны. Война с Германией была формально окончена</a:t>
            </a:r>
            <a:r>
              <a:rPr lang="en-US" sz="2400" dirty="0"/>
              <a:t> </a:t>
            </a:r>
            <a:r>
              <a:rPr lang="ru-RU" sz="2400" dirty="0"/>
              <a:t>25 января</a:t>
            </a:r>
            <a:r>
              <a:rPr lang="en-US" sz="2400" dirty="0"/>
              <a:t> </a:t>
            </a:r>
            <a:r>
              <a:rPr lang="ru-RU" sz="2400" dirty="0"/>
              <a:t>1955 года</a:t>
            </a:r>
            <a:r>
              <a:rPr lang="en-US" sz="2400" dirty="0"/>
              <a:t> </a:t>
            </a:r>
            <a:r>
              <a:rPr lang="ru-RU" sz="2400" dirty="0"/>
              <a:t>изданием Президиумом</a:t>
            </a:r>
            <a:r>
              <a:rPr lang="en-US" sz="2400" dirty="0"/>
              <a:t> </a:t>
            </a:r>
            <a:r>
              <a:rPr lang="ru-RU" sz="2400" dirty="0"/>
              <a:t>Верховного Совета СССР</a:t>
            </a:r>
            <a:r>
              <a:rPr lang="en-US" sz="2400" dirty="0"/>
              <a:t> </a:t>
            </a:r>
            <a:r>
              <a:rPr lang="ru-RU" sz="2400" dirty="0"/>
              <a:t>указа «О прекращении состояния войны между Советским Союзом и Германией».</a:t>
            </a:r>
          </a:p>
          <a:p>
            <a:pPr indent="441325" algn="just">
              <a:buClr>
                <a:schemeClr val="accent2"/>
              </a:buClr>
            </a:pPr>
            <a:r>
              <a:rPr lang="ru-RU" sz="2400" dirty="0"/>
              <a:t>24 июня</a:t>
            </a:r>
            <a:r>
              <a:rPr lang="en-US" sz="2400" dirty="0"/>
              <a:t> </a:t>
            </a:r>
            <a:r>
              <a:rPr lang="ru-RU" sz="2400" dirty="0"/>
              <a:t>в Москве состоялся</a:t>
            </a:r>
            <a:r>
              <a:rPr lang="en-US" sz="2400" dirty="0"/>
              <a:t> </a:t>
            </a:r>
            <a:r>
              <a:rPr lang="ru-RU" sz="2400" dirty="0"/>
              <a:t>парад Победы. На прошедшей в июле — августе 1945 года</a:t>
            </a:r>
            <a:r>
              <a:rPr lang="en-US" sz="2400" dirty="0"/>
              <a:t> </a:t>
            </a:r>
            <a:r>
              <a:rPr lang="ru-RU" sz="2400" dirty="0"/>
              <a:t>Потсдамской конференции</a:t>
            </a:r>
            <a:r>
              <a:rPr lang="en-US" sz="2400" dirty="0"/>
              <a:t> </a:t>
            </a:r>
            <a:r>
              <a:rPr lang="ru-RU" sz="2400" dirty="0"/>
              <a:t>руководителей СССР, Великобритании и США была достигнута договорённость по вопросам послевоенного устройства Европы.</a:t>
            </a:r>
          </a:p>
          <a:p>
            <a:pPr indent="441325" algn="just">
              <a:buClr>
                <a:schemeClr val="accent2"/>
              </a:buClr>
            </a:pPr>
            <a:r>
              <a:rPr lang="ru-RU" sz="2400" dirty="0"/>
              <a:t>Генерал-фельдмаршал</a:t>
            </a:r>
            <a:r>
              <a:rPr lang="en-US" sz="2400" dirty="0"/>
              <a:t> </a:t>
            </a:r>
            <a:r>
              <a:rPr lang="ru-RU" sz="2400" dirty="0"/>
              <a:t>Вильгельм Кейтель</a:t>
            </a:r>
            <a:r>
              <a:rPr lang="en-US" sz="2400" dirty="0"/>
              <a:t> </a:t>
            </a:r>
            <a:r>
              <a:rPr lang="ru-RU" sz="2400" dirty="0"/>
              <a:t>подписывает акт о безоговорочной капитуляции германского вермахта в штабе</a:t>
            </a:r>
            <a:r>
              <a:rPr lang="en-US" sz="2400" dirty="0"/>
              <a:t> </a:t>
            </a:r>
            <a:r>
              <a:rPr lang="ru-RU" sz="2400" dirty="0"/>
              <a:t>5-й ударной армии</a:t>
            </a:r>
            <a:r>
              <a:rPr lang="en-US" sz="2400" dirty="0"/>
              <a:t> </a:t>
            </a:r>
            <a:r>
              <a:rPr lang="ru-RU" sz="2400" dirty="0"/>
              <a:t>в Карлсхорсте, Берлин</a:t>
            </a:r>
          </a:p>
        </p:txBody>
      </p:sp>
    </p:spTree>
    <p:extLst>
      <p:ext uri="{BB962C8B-B14F-4D97-AF65-F5344CB8AC3E}">
        <p14:creationId xmlns:p14="http://schemas.microsoft.com/office/powerpoint/2010/main" val="40535568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332656"/>
            <a:ext cx="8820472" cy="6525344"/>
          </a:xfrm>
        </p:spPr>
        <p:txBody>
          <a:bodyPr>
            <a:normAutofit fontScale="70000" lnSpcReduction="20000"/>
          </a:bodyPr>
          <a:lstStyle/>
          <a:p>
            <a:pPr marL="18288" indent="0">
              <a:buNone/>
            </a:pPr>
            <a:r>
              <a:rPr lang="ru-RU" dirty="0" smtClean="0">
                <a:effectLst/>
              </a:rPr>
              <a:t>Из директивы </a:t>
            </a:r>
            <a:r>
              <a:rPr lang="ru-RU" dirty="0">
                <a:effectLst/>
              </a:rPr>
              <a:t>№ 21</a:t>
            </a:r>
          </a:p>
          <a:p>
            <a:pPr marL="17463" indent="520700" algn="just">
              <a:buNone/>
            </a:pPr>
            <a:r>
              <a:rPr lang="ru-RU" dirty="0">
                <a:effectLst/>
              </a:rPr>
              <a:t>Германские вооруженные силы должны быть готовы разбить Советскую Россию в ходе кратковременной кампании еще до того, как будет закончена война против Англии. (Вариант «Барбаросса».)</a:t>
            </a:r>
          </a:p>
          <a:p>
            <a:pPr marL="17463" indent="520700" algn="just">
              <a:buNone/>
            </a:pPr>
            <a:r>
              <a:rPr lang="ru-RU" dirty="0">
                <a:effectLst/>
              </a:rPr>
              <a:t>Сухопутные силы должны использовать для этой цели все находящиеся в их распоряжении соединения, за исключением тех, которые необходимы для защиты оккупированных территорий от всяких неожиданностей.</a:t>
            </a:r>
          </a:p>
          <a:p>
            <a:pPr marL="17463" indent="520700" algn="just">
              <a:buNone/>
            </a:pPr>
            <a:r>
              <a:rPr lang="ru-RU" dirty="0">
                <a:effectLst/>
              </a:rPr>
              <a:t>Задача военно-воздушных сил — высвободить такие силы для поддержки сухопутных войск при проведении Восточной кампании, чтобы можно было рассчитывать на быстрое завершение наземных операций и вместе с тем ограничить до минимума разрушения восточных областей Германии вражеской авиацией. Однако эта концентрация усилий ВВС на Востоке должна быть ограничена требованием, чтобы все театры военных действий и районы размещения нашей военной промышленности были надежно прикрыты от налетов авиации противника и наступательные действия против Англии, особенно против ее морских коммуникаций, отнюдь не ослабевали.</a:t>
            </a:r>
          </a:p>
          <a:p>
            <a:pPr marL="17463" indent="520700" algn="just">
              <a:buNone/>
            </a:pPr>
            <a:r>
              <a:rPr lang="ru-RU" dirty="0">
                <a:effectLst/>
              </a:rPr>
              <a:t>Основные усилия военно-морского флота должны и во время Восточной кампании, безусловно, сосредоточиваться против Англии.</a:t>
            </a:r>
          </a:p>
          <a:p>
            <a:pPr marL="17463" indent="520700" algn="just">
              <a:buNone/>
            </a:pPr>
            <a:r>
              <a:rPr lang="ru-RU" dirty="0">
                <a:effectLst/>
              </a:rPr>
              <a:t>Приказ о стратегическом развертывании вооруженных сил против Советского Союза я отдам в случае необходимости за восемь недель до намеченного срока начала операций.</a:t>
            </a:r>
          </a:p>
          <a:p>
            <a:pPr marL="17463" indent="520700" algn="just">
              <a:buNone/>
            </a:pPr>
            <a:r>
              <a:rPr lang="ru-RU" dirty="0">
                <a:effectLst/>
              </a:rPr>
              <a:t>Приготовления, требующие более продолжительного времени, если они еще не начались, следует начать уже сейчас и закончить к 15.5.1941 г.</a:t>
            </a:r>
          </a:p>
          <a:p>
            <a:pPr marL="17463" indent="520700" algn="just">
              <a:buNone/>
            </a:pPr>
            <a:r>
              <a:rPr lang="ru-RU" dirty="0">
                <a:effectLst/>
              </a:rPr>
              <a:t>Решающее значение должно быть придано тому, чтобы наши намерения напасть не были распознаны.</a:t>
            </a:r>
          </a:p>
          <a:p>
            <a:pPr marL="17463" indent="520700" algn="just">
              <a:buNone/>
            </a:pPr>
            <a:r>
              <a:rPr lang="ru-RU" dirty="0">
                <a:effectLst/>
              </a:rPr>
              <a:t>Подготовительные мероприятия высших командных инстанций должны проводиться, исходя из следующих основных положений.</a:t>
            </a:r>
          </a:p>
          <a:p>
            <a:pPr marL="18288" indent="0">
              <a:buNone/>
            </a:pPr>
            <a:endParaRPr lang="ru-RU" dirty="0">
              <a:effectLst/>
            </a:endParaRPr>
          </a:p>
        </p:txBody>
      </p:sp>
    </p:spTree>
    <p:extLst>
      <p:ext uri="{BB962C8B-B14F-4D97-AF65-F5344CB8AC3E}">
        <p14:creationId xmlns:p14="http://schemas.microsoft.com/office/powerpoint/2010/main" val="39674547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9144000" cy="6858000"/>
          </a:xfrm>
        </p:spPr>
        <p:txBody>
          <a:bodyPr>
            <a:normAutofit fontScale="62500" lnSpcReduction="20000"/>
          </a:bodyPr>
          <a:lstStyle/>
          <a:p>
            <a:pPr>
              <a:buNone/>
            </a:pPr>
            <a:r>
              <a:rPr lang="ru-RU" i="1" dirty="0" smtClean="0">
                <a:solidFill>
                  <a:schemeClr val="accent3">
                    <a:lumMod val="60000"/>
                    <a:lumOff val="40000"/>
                  </a:schemeClr>
                </a:solidFill>
                <a:latin typeface="Arial" pitchFamily="34" charset="0"/>
                <a:cs typeface="Arial" pitchFamily="34" charset="0"/>
              </a:rPr>
              <a:t>I. ОБЩИЙ ЗАМЫСЕЛ</a:t>
            </a:r>
          </a:p>
          <a:p>
            <a:pPr>
              <a:buNone/>
            </a:pPr>
            <a:endParaRPr lang="ru-RU" i="1" dirty="0">
              <a:solidFill>
                <a:schemeClr val="accent3">
                  <a:lumMod val="60000"/>
                  <a:lumOff val="40000"/>
                </a:schemeClr>
              </a:solidFill>
              <a:latin typeface="Arial" pitchFamily="34" charset="0"/>
              <a:cs typeface="Arial" pitchFamily="34" charset="0"/>
            </a:endParaRPr>
          </a:p>
          <a:p>
            <a:pPr marL="87313" indent="450850" algn="just">
              <a:buNone/>
            </a:pPr>
            <a:r>
              <a:rPr lang="ru-RU" dirty="0" smtClean="0">
                <a:latin typeface="Arial" pitchFamily="34" charset="0"/>
                <a:cs typeface="Arial" pitchFamily="34" charset="0"/>
              </a:rPr>
              <a:t> </a:t>
            </a:r>
            <a:r>
              <a:rPr lang="ru-RU" dirty="0" smtClean="0">
                <a:latin typeface="Arial" pitchFamily="34" charset="0"/>
                <a:cs typeface="Arial" pitchFamily="34" charset="0"/>
              </a:rPr>
              <a:t>Основные </a:t>
            </a:r>
            <a:r>
              <a:rPr lang="ru-RU" dirty="0">
                <a:latin typeface="Arial" pitchFamily="34" charset="0"/>
                <a:cs typeface="Arial" pitchFamily="34" charset="0"/>
              </a:rPr>
              <a:t>силы русских сухопутных войск, находящиеся в Западной России, должны быть уничтожены в смелых операциях посредством глубокого, быстрого выдвижения танковых клиньев. Отступление боеспособных войск противника на широкие просторы русской территории должно быть предотвращено.</a:t>
            </a:r>
          </a:p>
          <a:p>
            <a:pPr marL="87313" indent="450850" algn="just">
              <a:buNone/>
            </a:pPr>
            <a:r>
              <a:rPr lang="ru-RU" dirty="0" smtClean="0">
                <a:latin typeface="Arial" pitchFamily="34" charset="0"/>
                <a:cs typeface="Arial" pitchFamily="34" charset="0"/>
              </a:rPr>
              <a:t> </a:t>
            </a:r>
            <a:r>
              <a:rPr lang="ru-RU" dirty="0" smtClean="0">
                <a:latin typeface="Arial" pitchFamily="34" charset="0"/>
                <a:cs typeface="Arial" pitchFamily="34" charset="0"/>
              </a:rPr>
              <a:t>Путем </a:t>
            </a:r>
            <a:r>
              <a:rPr lang="ru-RU" dirty="0">
                <a:latin typeface="Arial" pitchFamily="34" charset="0"/>
                <a:cs typeface="Arial" pitchFamily="34" charset="0"/>
              </a:rPr>
              <a:t>быстрого преследования должна быть достигнута линия, с которой русские военно- воздушные силы будут не в состоянии совершать налеты на имперскую территорию Германии. Конечной целью операции является создание заградительного барьера против Азиатской России по общей линии Волга — Архангельск. Таким образом, в случае необходимости последний индустриальный район, остающийся у русских на Урале, можно будет парализовать с помощью авиации.</a:t>
            </a:r>
          </a:p>
          <a:p>
            <a:pPr marL="87313" indent="450850" algn="just">
              <a:buNone/>
            </a:pPr>
            <a:r>
              <a:rPr lang="ru-RU" dirty="0" smtClean="0">
                <a:latin typeface="Arial" pitchFamily="34" charset="0"/>
                <a:cs typeface="Arial" pitchFamily="34" charset="0"/>
              </a:rPr>
              <a:t> </a:t>
            </a:r>
            <a:r>
              <a:rPr lang="ru-RU" dirty="0" smtClean="0">
                <a:latin typeface="Arial" pitchFamily="34" charset="0"/>
                <a:cs typeface="Arial" pitchFamily="34" charset="0"/>
              </a:rPr>
              <a:t>В </a:t>
            </a:r>
            <a:r>
              <a:rPr lang="ru-RU" dirty="0">
                <a:latin typeface="Arial" pitchFamily="34" charset="0"/>
                <a:cs typeface="Arial" pitchFamily="34" charset="0"/>
              </a:rPr>
              <a:t>ходе этих операций русский Балтийский флот быстро потеряет свои базы и окажется таким образом не способным продолжать борьбу.</a:t>
            </a:r>
          </a:p>
          <a:p>
            <a:pPr marL="87313" indent="450850" algn="just">
              <a:buNone/>
            </a:pPr>
            <a:r>
              <a:rPr lang="ru-RU" dirty="0" smtClean="0">
                <a:latin typeface="Arial" pitchFamily="34" charset="0"/>
                <a:cs typeface="Arial" pitchFamily="34" charset="0"/>
              </a:rPr>
              <a:t>  </a:t>
            </a:r>
            <a:r>
              <a:rPr lang="ru-RU" dirty="0" smtClean="0">
                <a:latin typeface="Arial" pitchFamily="34" charset="0"/>
                <a:cs typeface="Arial" pitchFamily="34" charset="0"/>
              </a:rPr>
              <a:t>Эффективные </a:t>
            </a:r>
            <a:r>
              <a:rPr lang="ru-RU" dirty="0">
                <a:latin typeface="Arial" pitchFamily="34" charset="0"/>
                <a:cs typeface="Arial" pitchFamily="34" charset="0"/>
              </a:rPr>
              <a:t>действия русских военно-воздушных сил должны быть предотвращены нашими мощными ударами уже в самом начале операции</a:t>
            </a:r>
            <a:r>
              <a:rPr lang="ru-RU" dirty="0" smtClean="0">
                <a:latin typeface="Arial" pitchFamily="34" charset="0"/>
                <a:cs typeface="Arial" pitchFamily="34" charset="0"/>
              </a:rPr>
              <a:t>.</a:t>
            </a:r>
          </a:p>
          <a:p>
            <a:pPr marL="87313" indent="450850" algn="just">
              <a:buNone/>
            </a:pPr>
            <a:endParaRPr lang="ru-RU" dirty="0">
              <a:latin typeface="Arial" pitchFamily="34" charset="0"/>
              <a:cs typeface="Arial" pitchFamily="34" charset="0"/>
            </a:endParaRPr>
          </a:p>
          <a:p>
            <a:pPr>
              <a:buNone/>
            </a:pPr>
            <a:r>
              <a:rPr lang="ru-RU" i="1" dirty="0">
                <a:solidFill>
                  <a:schemeClr val="accent3">
                    <a:lumMod val="60000"/>
                    <a:lumOff val="40000"/>
                  </a:schemeClr>
                </a:solidFill>
                <a:latin typeface="Arial" pitchFamily="34" charset="0"/>
                <a:cs typeface="Arial" pitchFamily="34" charset="0"/>
              </a:rPr>
              <a:t>II. ПРЕДПОЛАГАЕМЫЕ СОЮЗНИКИ И ИХ ЗАДАЧИ</a:t>
            </a:r>
          </a:p>
          <a:p>
            <a:pPr marL="463550" indent="-457200" algn="just">
              <a:buFont typeface="+mj-lt"/>
              <a:buAutoNum type="arabicPeriod"/>
            </a:pPr>
            <a:r>
              <a:rPr lang="ru-RU" dirty="0" smtClean="0">
                <a:latin typeface="Arial" pitchFamily="34" charset="0"/>
                <a:cs typeface="Arial" pitchFamily="34" charset="0"/>
              </a:rPr>
              <a:t>В </a:t>
            </a:r>
            <a:r>
              <a:rPr lang="ru-RU" dirty="0">
                <a:latin typeface="Arial" pitchFamily="34" charset="0"/>
                <a:cs typeface="Arial" pitchFamily="34" charset="0"/>
              </a:rPr>
              <a:t>войне против Советской России на флангах нашего фронта мы можем рассчитывать на активное участие Румынии и Финляндии</a:t>
            </a:r>
            <a:r>
              <a:rPr lang="ru-RU" dirty="0" smtClean="0">
                <a:latin typeface="Arial" pitchFamily="34" charset="0"/>
                <a:cs typeface="Arial" pitchFamily="34" charset="0"/>
              </a:rPr>
              <a:t>. Верховное </a:t>
            </a:r>
            <a:r>
              <a:rPr lang="ru-RU" dirty="0">
                <a:latin typeface="Arial" pitchFamily="34" charset="0"/>
                <a:cs typeface="Arial" pitchFamily="34" charset="0"/>
              </a:rPr>
              <a:t>главнокомандование вооруженных сил в соответствующее время согласует и установит, в какой форме вооруженные силы обеих стран при их вступлении в войну будут подчинены германскому командованию.</a:t>
            </a:r>
          </a:p>
          <a:p>
            <a:pPr marL="463550" indent="-457200" algn="just">
              <a:buFont typeface="+mj-lt"/>
              <a:buAutoNum type="arabicPeriod"/>
            </a:pPr>
            <a:r>
              <a:rPr lang="ru-RU" dirty="0" smtClean="0">
                <a:latin typeface="Arial" pitchFamily="34" charset="0"/>
                <a:cs typeface="Arial" pitchFamily="34" charset="0"/>
              </a:rPr>
              <a:t>Задача </a:t>
            </a:r>
            <a:r>
              <a:rPr lang="ru-RU" dirty="0">
                <a:latin typeface="Arial" pitchFamily="34" charset="0"/>
                <a:cs typeface="Arial" pitchFamily="34" charset="0"/>
              </a:rPr>
              <a:t>Румынии будет заключаться в том, чтобы отборными войсками поддержать наступление южного фланга германских войск хотя бы в начале операции, сковать противника там, где не будут действовать германские силы, и в остальном нести вспомогательную службу в тыловых районах.</a:t>
            </a:r>
          </a:p>
          <a:p>
            <a:pPr marL="463550" indent="-457200" algn="just">
              <a:buFont typeface="+mj-lt"/>
              <a:buAutoNum type="arabicPeriod"/>
            </a:pPr>
            <a:r>
              <a:rPr lang="ru-RU" dirty="0" smtClean="0">
                <a:latin typeface="Arial" pitchFamily="34" charset="0"/>
                <a:cs typeface="Arial" pitchFamily="34" charset="0"/>
              </a:rPr>
              <a:t>Финляндия </a:t>
            </a:r>
            <a:r>
              <a:rPr lang="ru-RU" dirty="0">
                <a:latin typeface="Arial" pitchFamily="34" charset="0"/>
                <a:cs typeface="Arial" pitchFamily="34" charset="0"/>
              </a:rPr>
              <a:t>должна прикрывать сосредоточение и развертывание отдельной немецкой северной группы войск (части 21-й армии), следующей из Норвегии. Финская армия будет вести боевые действия совместно с этими </a:t>
            </a:r>
            <a:r>
              <a:rPr lang="ru-RU" dirty="0" smtClean="0">
                <a:latin typeface="Arial" pitchFamily="34" charset="0"/>
                <a:cs typeface="Arial" pitchFamily="34" charset="0"/>
              </a:rPr>
              <a:t>войсками.</a:t>
            </a:r>
          </a:p>
          <a:p>
            <a:pPr marL="6350" indent="0" algn="just">
              <a:buNone/>
            </a:pPr>
            <a:endParaRPr lang="ru-RU" dirty="0">
              <a:latin typeface="Arial" pitchFamily="34" charset="0"/>
              <a:cs typeface="Arial" pitchFamily="34" charset="0"/>
            </a:endParaRPr>
          </a:p>
          <a:p>
            <a:pPr marL="6350" indent="0" algn="just">
              <a:buNone/>
            </a:pPr>
            <a:r>
              <a:rPr lang="ru-RU" dirty="0" smtClean="0">
                <a:latin typeface="Arial" pitchFamily="34" charset="0"/>
                <a:cs typeface="Arial" pitchFamily="34" charset="0"/>
              </a:rPr>
              <a:t>Кроме </a:t>
            </a:r>
            <a:r>
              <a:rPr lang="ru-RU" dirty="0">
                <a:latin typeface="Arial" pitchFamily="34" charset="0"/>
                <a:cs typeface="Arial" pitchFamily="34" charset="0"/>
              </a:rPr>
              <a:t>того, Финляндия будет ответственна за захват полуострова Ханко. 4. Следует считать возможным, что к началу операции шведские железные и шоссейные дороги будут предоставлены для использования немецкой группе войск, предназначаемой для действий на Севере.,/</a:t>
            </a:r>
          </a:p>
          <a:p>
            <a:pPr algn="just"/>
            <a:endParaRPr lang="ru-RU" dirty="0"/>
          </a:p>
        </p:txBody>
      </p:sp>
    </p:spTree>
    <p:extLst>
      <p:ext uri="{BB962C8B-B14F-4D97-AF65-F5344CB8AC3E}">
        <p14:creationId xmlns:p14="http://schemas.microsoft.com/office/powerpoint/2010/main" val="2979761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9144000" cy="7358090"/>
          </a:xfrm>
        </p:spPr>
        <p:txBody>
          <a:bodyPr>
            <a:normAutofit fontScale="47500" lnSpcReduction="20000"/>
          </a:bodyPr>
          <a:lstStyle/>
          <a:p>
            <a:pPr marL="18288" indent="0">
              <a:buNone/>
            </a:pPr>
            <a:r>
              <a:rPr lang="ru-RU" sz="2500" dirty="0">
                <a:solidFill>
                  <a:schemeClr val="accent3">
                    <a:lumMod val="60000"/>
                    <a:lumOff val="40000"/>
                  </a:schemeClr>
                </a:solidFill>
              </a:rPr>
              <a:t>III. ПРОВЕДЕНИЕ </a:t>
            </a:r>
            <a:r>
              <a:rPr lang="ru-RU" sz="2500" dirty="0" smtClean="0">
                <a:solidFill>
                  <a:schemeClr val="accent3">
                    <a:lumMod val="60000"/>
                    <a:lumOff val="40000"/>
                  </a:schemeClr>
                </a:solidFill>
              </a:rPr>
              <a:t>ОПЕРАЦИЙ</a:t>
            </a:r>
          </a:p>
          <a:p>
            <a:pPr marL="18288" indent="0">
              <a:buNone/>
            </a:pPr>
            <a:endParaRPr lang="ru-RU" sz="2500" dirty="0">
              <a:solidFill>
                <a:schemeClr val="accent3">
                  <a:lumMod val="60000"/>
                  <a:lumOff val="40000"/>
                </a:schemeClr>
              </a:solidFill>
            </a:endParaRPr>
          </a:p>
          <a:p>
            <a:pPr marL="17463" indent="520700" algn="just">
              <a:buNone/>
            </a:pPr>
            <a:r>
              <a:rPr lang="ru-RU" sz="2900" dirty="0">
                <a:solidFill>
                  <a:schemeClr val="accent3">
                    <a:lumMod val="60000"/>
                    <a:lumOff val="40000"/>
                  </a:schemeClr>
                </a:solidFill>
                <a:latin typeface="Arial" pitchFamily="34" charset="0"/>
                <a:cs typeface="Arial" pitchFamily="34" charset="0"/>
              </a:rPr>
              <a:t>А) </a:t>
            </a:r>
            <a:r>
              <a:rPr lang="ru-RU" sz="2900" dirty="0">
                <a:latin typeface="Arial" pitchFamily="34" charset="0"/>
                <a:cs typeface="Arial" pitchFamily="34" charset="0"/>
              </a:rPr>
              <a:t>Сухопутные силы. (В соответствии с оперативными замыслами, доложенными мне.) Театр военных действий разделяется Припятскими болотами на северную и южную части. Направление главного удара должно быть подготовлено севернее Припятских болот. Здесь следует сосредоточить две группы армий.</a:t>
            </a:r>
          </a:p>
          <a:p>
            <a:pPr marL="17463" indent="520700" algn="just">
              <a:buNone/>
            </a:pPr>
            <a:r>
              <a:rPr lang="ru-RU" sz="2900" dirty="0">
                <a:latin typeface="Arial" pitchFamily="34" charset="0"/>
                <a:cs typeface="Arial" pitchFamily="34" charset="0"/>
              </a:rPr>
              <a:t>Южная из этих групп, являющаяся центром общего фронта, имеет задачу наступать особо сильными танковыми и моторизованными соединениями из района Варшавы и севернее нее и раздробить силы противника в Белоруссии. Таким образом будут созданы предпосылки для поворота мощных частей подвижных войск на север, с тем чтобы во взаимодействии с северной группой армий, наступающей из Восточной Пруссии в общем направлении на Ленинград, уничтожить силы противника, действующие в Прибалтике. Лишь после выполнения этой неотложной задачи, за которой должен последовать захват Ленинграда и Кронштадта, следует приступить к операциям по взятию Москвы — важного центра коммуникаций и военной промышленности.</a:t>
            </a:r>
          </a:p>
          <a:p>
            <a:pPr marL="17463" indent="520700" algn="just">
              <a:buNone/>
            </a:pPr>
            <a:r>
              <a:rPr lang="ru-RU" sz="2900" dirty="0">
                <a:latin typeface="Arial" pitchFamily="34" charset="0"/>
                <a:cs typeface="Arial" pitchFamily="34" charset="0"/>
              </a:rPr>
              <a:t>Только неожиданно быстрый развал русского сопротивления мог бы оправдать постановку и выполнение этих обеих задач одновременно.</a:t>
            </a:r>
          </a:p>
          <a:p>
            <a:pPr marL="17463" indent="520700" algn="just">
              <a:buNone/>
            </a:pPr>
            <a:r>
              <a:rPr lang="ru-RU" sz="2900" dirty="0">
                <a:latin typeface="Arial" pitchFamily="34" charset="0"/>
                <a:cs typeface="Arial" pitchFamily="34" charset="0"/>
              </a:rPr>
              <a:t>Важнейшей задачей 21-й армии и в течение Восточной кампании остается оборона Норвегии.</a:t>
            </a:r>
          </a:p>
          <a:p>
            <a:pPr marL="17463" indent="520700" algn="just">
              <a:buNone/>
            </a:pPr>
            <a:r>
              <a:rPr lang="ru-RU" sz="2900" dirty="0">
                <a:latin typeface="Arial" pitchFamily="34" charset="0"/>
                <a:cs typeface="Arial" pitchFamily="34" charset="0"/>
              </a:rPr>
              <a:t>Имеющиеся сверх этого силы (горный корпус) следует использовать на Севере прежде всего для обороны области Петсамо и ее рудных шахт, а также трассы Северного Ледовитого океана. Затем эти силы должны совместно с финскими войсками продвинуться к Мурманской железной дороге, чтобы нарушить снабжение Мурманской области по сухопутным коммуникациям.</a:t>
            </a:r>
          </a:p>
          <a:p>
            <a:pPr marL="17463" indent="520700" algn="just">
              <a:buNone/>
            </a:pPr>
            <a:r>
              <a:rPr lang="ru-RU" sz="2900" dirty="0">
                <a:latin typeface="Arial" pitchFamily="34" charset="0"/>
                <a:cs typeface="Arial" pitchFamily="34" charset="0"/>
              </a:rPr>
              <a:t>Будет ли такая операция осуществлена силами немецких войск (две-три дивизии) из района </a:t>
            </a:r>
            <a:r>
              <a:rPr lang="ru-RU" sz="2900" dirty="0" err="1">
                <a:latin typeface="Arial" pitchFamily="34" charset="0"/>
                <a:cs typeface="Arial" pitchFamily="34" charset="0"/>
              </a:rPr>
              <a:t>Рованиеми</a:t>
            </a:r>
            <a:r>
              <a:rPr lang="ru-RU" sz="2900" dirty="0">
                <a:latin typeface="Arial" pitchFamily="34" charset="0"/>
                <a:cs typeface="Arial" pitchFamily="34" charset="0"/>
              </a:rPr>
              <a:t> и южнее его, зависит от готовности Швеции предоставить свои железные дороги в наше распоряжение для переброски войск.</a:t>
            </a:r>
          </a:p>
          <a:p>
            <a:pPr marL="17463" indent="520700" algn="just">
              <a:buNone/>
            </a:pPr>
            <a:r>
              <a:rPr lang="ru-RU" sz="2900" dirty="0">
                <a:latin typeface="Arial" pitchFamily="34" charset="0"/>
                <a:cs typeface="Arial" pitchFamily="34" charset="0"/>
              </a:rPr>
              <a:t>Основным силам финской армии будет поставлена задача в соответствии с продвижением немецкого северного фланга наступлением западнее или по обеим сторонам Ладожского озера сковать как можно больше русских войск, а также овладеть полуостровом Ханко.</a:t>
            </a:r>
          </a:p>
          <a:p>
            <a:pPr marL="17463" indent="520700" algn="just">
              <a:buNone/>
            </a:pPr>
            <a:r>
              <a:rPr lang="ru-RU" sz="2900" dirty="0">
                <a:latin typeface="Arial" pitchFamily="34" charset="0"/>
                <a:cs typeface="Arial" pitchFamily="34" charset="0"/>
              </a:rPr>
              <a:t>Группе армий, действующей южнее Припятских болот, надлежит посредством концентрических ударов, имея основные силы на флангах, уничтожить русские войска, находящиеся на Украине, еще до выхода последних к Днепру.</a:t>
            </a:r>
          </a:p>
          <a:p>
            <a:pPr marL="17463" indent="520700" algn="just">
              <a:buNone/>
            </a:pPr>
            <a:r>
              <a:rPr lang="ru-RU" sz="2900" dirty="0">
                <a:latin typeface="Arial" pitchFamily="34" charset="0"/>
                <a:cs typeface="Arial" pitchFamily="34" charset="0"/>
              </a:rPr>
              <a:t>С этой целью главный удар наносится из района Люблина в общем направлении на Киев. Одновременно находящиеся в Румынии войска форсируют р. Прут в нижнем течении и осуществляют глубокий охват противника. На долю румынской армии выпадет задача сковать русские силы, находящиеся внутри образуемых клещей.</a:t>
            </a:r>
          </a:p>
          <a:p>
            <a:endParaRPr lang="ru-RU" dirty="0"/>
          </a:p>
        </p:txBody>
      </p:sp>
    </p:spTree>
    <p:extLst>
      <p:ext uri="{BB962C8B-B14F-4D97-AF65-F5344CB8AC3E}">
        <p14:creationId xmlns:p14="http://schemas.microsoft.com/office/powerpoint/2010/main" val="18369059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9144000" cy="6858000"/>
          </a:xfrm>
        </p:spPr>
        <p:txBody>
          <a:bodyPr>
            <a:normAutofit fontScale="55000" lnSpcReduction="20000"/>
          </a:bodyPr>
          <a:lstStyle/>
          <a:p>
            <a:pPr marL="17463" indent="520700" algn="just">
              <a:buNone/>
            </a:pPr>
            <a:endParaRPr lang="ru-RU" dirty="0" smtClean="0">
              <a:latin typeface="Arial" pitchFamily="34" charset="0"/>
              <a:cs typeface="Arial" pitchFamily="34" charset="0"/>
            </a:endParaRPr>
          </a:p>
          <a:p>
            <a:pPr marL="17463" indent="520700" algn="just">
              <a:buNone/>
            </a:pPr>
            <a:r>
              <a:rPr lang="ru-RU" dirty="0" smtClean="0">
                <a:latin typeface="Arial" pitchFamily="34" charset="0"/>
                <a:cs typeface="Arial" pitchFamily="34" charset="0"/>
              </a:rPr>
              <a:t>По </a:t>
            </a:r>
            <a:r>
              <a:rPr lang="ru-RU" dirty="0">
                <a:latin typeface="Arial" pitchFamily="34" charset="0"/>
                <a:cs typeface="Arial" pitchFamily="34" charset="0"/>
              </a:rPr>
              <a:t>окончании сражений южнее и севернее Припятских болот в ходе преследования следует обеспечить выполнение следующих задач:</a:t>
            </a:r>
          </a:p>
          <a:p>
            <a:pPr marL="17463" indent="520700" algn="just">
              <a:buNone/>
            </a:pPr>
            <a:r>
              <a:rPr lang="ru-RU" dirty="0">
                <a:latin typeface="Arial" pitchFamily="34" charset="0"/>
                <a:cs typeface="Arial" pitchFamily="34" charset="0"/>
              </a:rPr>
              <a:t>на юге — своевременно занять важный в военном и экономическом отношении Донецкий бассейн;</a:t>
            </a:r>
          </a:p>
          <a:p>
            <a:pPr marL="17463" indent="520700" algn="just">
              <a:buNone/>
            </a:pPr>
            <a:r>
              <a:rPr lang="ru-RU" dirty="0">
                <a:latin typeface="Arial" pitchFamily="34" charset="0"/>
                <a:cs typeface="Arial" pitchFamily="34" charset="0"/>
              </a:rPr>
              <a:t>на севере — быстро выйти к Москве. Захват этого города означает как в политическом, так и в экономическом отношениях решающий успех, не говоря уже о том, что русские лишатся важнейшего железнодорожного узла.</a:t>
            </a:r>
          </a:p>
          <a:p>
            <a:pPr marL="17463" indent="520700" algn="just">
              <a:buNone/>
            </a:pPr>
            <a:r>
              <a:rPr lang="ru-RU" dirty="0">
                <a:solidFill>
                  <a:schemeClr val="accent3">
                    <a:lumMod val="60000"/>
                    <a:lumOff val="40000"/>
                  </a:schemeClr>
                </a:solidFill>
                <a:latin typeface="Arial" pitchFamily="34" charset="0"/>
                <a:cs typeface="Arial" pitchFamily="34" charset="0"/>
              </a:rPr>
              <a:t>Б) </a:t>
            </a:r>
            <a:r>
              <a:rPr lang="ru-RU" dirty="0">
                <a:latin typeface="Arial" pitchFamily="34" charset="0"/>
                <a:cs typeface="Arial" pitchFamily="34" charset="0"/>
              </a:rPr>
              <a:t>Военно-воздушные силы. Их задача будет заключаться в том, чтобы, насколько это будет возможно, затруднить и снизить эффективность противодействия русских военно-воздушных сил и поддержать сухопутные войска в их операциях на решающих направлениях. Это будет прежде всего необходимо на фронте центральной группы армий и на главном направлении южной группы армий.</a:t>
            </a:r>
          </a:p>
          <a:p>
            <a:pPr marL="17463" indent="520700" algn="just">
              <a:buNone/>
            </a:pPr>
            <a:r>
              <a:rPr lang="ru-RU" dirty="0">
                <a:latin typeface="Arial" pitchFamily="34" charset="0"/>
                <a:cs typeface="Arial" pitchFamily="34" charset="0"/>
              </a:rPr>
              <a:t>Русские железные дороги и пути сообщения в зависимости от их значения для операции должны перерезаться или выводиться из строя посредством захвата наиболее близко расположенных к району боевых действий важных объектов (речные переправы) смелыми действиями воздушно-десантных войск.</a:t>
            </a:r>
          </a:p>
          <a:p>
            <a:pPr marL="17463" indent="520700" algn="just">
              <a:buNone/>
            </a:pPr>
            <a:r>
              <a:rPr lang="ru-RU" dirty="0">
                <a:latin typeface="Arial" pitchFamily="34" charset="0"/>
                <a:cs typeface="Arial" pitchFamily="34" charset="0"/>
              </a:rPr>
              <a:t>В целях сосредоточения всех сил для борьбы против вражеской авиации и для непосредственной поддержки сухопутных войск не следует во время операции совершать налеты на объекты военной промышленности. Подобные налеты, и прежде всего против Урала, встанут на порядок дня только по окончании маневренных операций.</a:t>
            </a:r>
          </a:p>
          <a:p>
            <a:pPr marL="17463" indent="520700" algn="just">
              <a:buNone/>
            </a:pPr>
            <a:r>
              <a:rPr lang="ru-RU" dirty="0">
                <a:solidFill>
                  <a:schemeClr val="accent3">
                    <a:lumMod val="60000"/>
                    <a:lumOff val="40000"/>
                  </a:schemeClr>
                </a:solidFill>
                <a:latin typeface="Arial" pitchFamily="34" charset="0"/>
                <a:cs typeface="Arial" pitchFamily="34" charset="0"/>
              </a:rPr>
              <a:t>В) </a:t>
            </a:r>
            <a:r>
              <a:rPr lang="ru-RU" dirty="0">
                <a:latin typeface="Arial" pitchFamily="34" charset="0"/>
                <a:cs typeface="Arial" pitchFamily="34" charset="0"/>
              </a:rPr>
              <a:t>Военно-морской флот. В войне против Советской России ему предстоит задача, обеспечивая оборону своего побережья, воспрепятствовать прорыву военно-морского флота противника из Балтийского моря. Учитывая, что после выхода к Ленинграду русский Балтийский флот потеряет свой последний опорный пункт и окажется в безнадежном положении, следует избегать до этого момента крупных операций на море.</a:t>
            </a:r>
          </a:p>
          <a:p>
            <a:pPr marL="17463" indent="520700" algn="just">
              <a:buNone/>
            </a:pPr>
            <a:r>
              <a:rPr lang="ru-RU" dirty="0">
                <a:latin typeface="Arial" pitchFamily="34" charset="0"/>
                <a:cs typeface="Arial" pitchFamily="34" charset="0"/>
              </a:rPr>
              <a:t>После нейтрализации русского флота задача будет состоять в том, чтобы обеспечить полную свободу морских сообщений в Балтийском море, в частности, снабжение по морю северного фланга сухопутных войск (траление мин).</a:t>
            </a:r>
          </a:p>
          <a:p>
            <a:pPr marL="17463" indent="520700" algn="just">
              <a:buNone/>
            </a:pPr>
            <a:r>
              <a:rPr lang="ru-RU" dirty="0">
                <a:solidFill>
                  <a:schemeClr val="accent3">
                    <a:lumMod val="60000"/>
                    <a:lumOff val="40000"/>
                  </a:schemeClr>
                </a:solidFill>
                <a:latin typeface="Arial" pitchFamily="34" charset="0"/>
                <a:cs typeface="Arial" pitchFamily="34" charset="0"/>
              </a:rPr>
              <a:t>IV</a:t>
            </a:r>
            <a:r>
              <a:rPr lang="ru-RU" dirty="0">
                <a:latin typeface="Arial" pitchFamily="34" charset="0"/>
                <a:cs typeface="Arial" pitchFamily="34" charset="0"/>
              </a:rPr>
              <a:t>. Все распоряжения, которые будут отданы главнокомандующими на основании этой директивы, должны совершенно определенно исходить из того, что речь идет о мерах предосторожности на тот случай, если Россия изменит свою нынешнюю позицию по отношению к нам.</a:t>
            </a:r>
          </a:p>
          <a:p>
            <a:pPr marL="17463" indent="520700" algn="just">
              <a:buNone/>
            </a:pPr>
            <a:r>
              <a:rPr lang="ru-RU" dirty="0">
                <a:latin typeface="Arial" pitchFamily="34" charset="0"/>
                <a:cs typeface="Arial" pitchFamily="34" charset="0"/>
              </a:rPr>
              <a:t>Число офицеров, привлекаемых для первоначальных приготовлений, должно быть максимально ограниченным. Остальных сотрудников, участие которых необходимо, следует привлекать к работе как можно позже и знакомить только с частными сторонами подготовки, необходимыми для исполнения служебных обязанностей каждого из них в отдельности.</a:t>
            </a:r>
          </a:p>
          <a:p>
            <a:pPr marL="17463" indent="520700" algn="just">
              <a:buNone/>
            </a:pPr>
            <a:r>
              <a:rPr lang="ru-RU" dirty="0">
                <a:latin typeface="Arial" pitchFamily="34" charset="0"/>
                <a:cs typeface="Arial" pitchFamily="34" charset="0"/>
              </a:rPr>
              <a:t>Иначе имеется опасность возникновения серьезнейших политических и военных </a:t>
            </a:r>
            <a:r>
              <a:rPr lang="ru-RU" dirty="0" smtClean="0">
                <a:latin typeface="Arial" pitchFamily="34" charset="0"/>
                <a:cs typeface="Arial" pitchFamily="34" charset="0"/>
              </a:rPr>
              <a:t>осложнений </a:t>
            </a:r>
            <a:r>
              <a:rPr lang="ru-RU" dirty="0">
                <a:latin typeface="Arial" pitchFamily="34" charset="0"/>
                <a:cs typeface="Arial" pitchFamily="34" charset="0"/>
              </a:rPr>
              <a:t>в результате раскрытия наших приготовлений, сроки которых еще не назначены. V. Я ожидаю от господ главнокомандующих устных докладов об их дальнейших намерениях, основанных на настоящей директиве.</a:t>
            </a:r>
          </a:p>
          <a:p>
            <a:pPr marL="17463" indent="520700" algn="just">
              <a:buNone/>
            </a:pPr>
            <a:r>
              <a:rPr lang="ru-RU" dirty="0">
                <a:latin typeface="Arial" pitchFamily="34" charset="0"/>
                <a:cs typeface="Arial" pitchFamily="34" charset="0"/>
              </a:rPr>
              <a:t>О намеченных подготовительных мероприятиях всех видов вооруженных сил и о ходе их выполнения докладывать мне через верховное главнокомандование вооруженных сил.</a:t>
            </a:r>
          </a:p>
        </p:txBody>
      </p:sp>
    </p:spTree>
    <p:extLst>
      <p:ext uri="{BB962C8B-B14F-4D97-AF65-F5344CB8AC3E}">
        <p14:creationId xmlns:p14="http://schemas.microsoft.com/office/powerpoint/2010/main" val="2786922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342143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sz="3600" b="1" dirty="0" smtClean="0"/>
              <a:t>Начало блокады Ленинграда. 1941</a:t>
            </a:r>
            <a:endParaRPr lang="ru-RU" sz="3600" b="1"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262981"/>
            <a:ext cx="6624736" cy="3848100"/>
          </a:xfrm>
        </p:spPr>
      </p:pic>
    </p:spTree>
    <p:extLst>
      <p:ext uri="{BB962C8B-B14F-4D97-AF65-F5344CB8AC3E}">
        <p14:creationId xmlns:p14="http://schemas.microsoft.com/office/powerpoint/2010/main" val="1707729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60648"/>
            <a:ext cx="9144000" cy="6597352"/>
          </a:xfrm>
        </p:spPr>
        <p:txBody>
          <a:bodyPr>
            <a:normAutofit fontScale="92500" lnSpcReduction="10000"/>
          </a:bodyPr>
          <a:lstStyle/>
          <a:p>
            <a:pPr marL="18288" indent="0">
              <a:buNone/>
            </a:pPr>
            <a:r>
              <a:rPr lang="ru-RU" sz="1700" dirty="0">
                <a:latin typeface="Arial" pitchFamily="34" charset="0"/>
                <a:cs typeface="Arial" pitchFamily="34" charset="0"/>
              </a:rPr>
              <a:t>Наступление фашистских войск на Ленинград, захвату которого германское командование придавало важное стратегическое значение, началось летом 1941 года. На город шла группа армий «Север» под командованием генерал-фельдмаршала фон </a:t>
            </a:r>
            <a:r>
              <a:rPr lang="ru-RU" sz="1700" dirty="0" err="1">
                <a:latin typeface="Arial" pitchFamily="34" charset="0"/>
                <a:cs typeface="Arial" pitchFamily="34" charset="0"/>
              </a:rPr>
              <a:t>Лееба</a:t>
            </a:r>
            <a:r>
              <a:rPr lang="ru-RU" sz="1700" dirty="0">
                <a:latin typeface="Arial" pitchFamily="34" charset="0"/>
                <a:cs typeface="Arial" pitchFamily="34" charset="0"/>
              </a:rPr>
              <a:t>. В августе тяжелые бои шли уже на подступах к городу, немецкие войска перерезали железные дороги, связывавшие Ленинград со страной. 8 сентября 1941 года началась блокада Ленинграда.</a:t>
            </a:r>
          </a:p>
          <a:p>
            <a:pPr marL="18288" indent="0">
              <a:buNone/>
            </a:pPr>
            <a:endParaRPr lang="ru-RU" sz="1700" dirty="0">
              <a:latin typeface="Arial" pitchFamily="34" charset="0"/>
              <a:cs typeface="Arial" pitchFamily="34" charset="0"/>
            </a:endParaRPr>
          </a:p>
          <a:p>
            <a:pPr marL="18288" indent="0">
              <a:buNone/>
            </a:pPr>
            <a:r>
              <a:rPr lang="ru-RU" sz="1700" dirty="0">
                <a:latin typeface="Arial" pitchFamily="34" charset="0"/>
                <a:cs typeface="Arial" pitchFamily="34" charset="0"/>
              </a:rPr>
              <a:t>По плану Гитлера город должен был быть стерт с лица земли, а войска, оборонявшие его - уничтожены. Потерпев неудачу в попытках прорвать оборону советских войск внутри блокадного кольца, немцы решили взять город измором, а с 13 сентября начался артобстрел города, продолжавшийся всю войну</a:t>
            </a:r>
          </a:p>
          <a:p>
            <a:pPr marL="18288" indent="0">
              <a:buNone/>
            </a:pPr>
            <a:endParaRPr lang="ru-RU" sz="1700" dirty="0">
              <a:latin typeface="Arial" pitchFamily="34" charset="0"/>
              <a:cs typeface="Arial" pitchFamily="34" charset="0"/>
            </a:endParaRPr>
          </a:p>
          <a:p>
            <a:pPr marL="18288" indent="0">
              <a:buNone/>
            </a:pPr>
            <a:r>
              <a:rPr lang="ru-RU" sz="1700" dirty="0">
                <a:latin typeface="Arial" pitchFamily="34" charset="0"/>
                <a:cs typeface="Arial" pitchFamily="34" charset="0"/>
              </a:rPr>
              <a:t>В блокированном городе оказалось более 2,5 млн. жителей, в том числе 400 тысяч детей. Запасов продовольствия и топлива катастрофически не хватало.</a:t>
            </a:r>
          </a:p>
          <a:p>
            <a:pPr marL="18288" indent="0">
              <a:buNone/>
            </a:pPr>
            <a:endParaRPr lang="ru-RU" sz="1700" dirty="0">
              <a:latin typeface="Arial" pitchFamily="34" charset="0"/>
              <a:cs typeface="Arial" pitchFamily="34" charset="0"/>
            </a:endParaRPr>
          </a:p>
          <a:p>
            <a:pPr marL="18288" indent="0">
              <a:buNone/>
            </a:pPr>
            <a:r>
              <a:rPr lang="ru-RU" sz="1700" dirty="0">
                <a:latin typeface="Arial" pitchFamily="34" charset="0"/>
                <a:cs typeface="Arial" pitchFamily="34" charset="0"/>
              </a:rPr>
              <a:t>Единственным путем сообщения с блокадным Ленинградом оставалось Ладожское озеро. 22 ноября началось движение автомашин по ледовой дороге, получившей название «Дорога жизни». Немцы бомбили и обстреливали дорогу, но движение им остановить не удалось. Зимой эвакуировали население и доставляли продукты питания. Всего было эвакуировано около 1 миллиона человек. 18 января 1943 года блокада была прорвана, и враг был отброшен от города.</a:t>
            </a:r>
          </a:p>
          <a:p>
            <a:pPr marL="18288" indent="0">
              <a:buNone/>
            </a:pPr>
            <a:endParaRPr lang="ru-RU" sz="1700" dirty="0">
              <a:latin typeface="Arial" pitchFamily="34" charset="0"/>
              <a:cs typeface="Arial" pitchFamily="34" charset="0"/>
            </a:endParaRPr>
          </a:p>
          <a:p>
            <a:pPr marL="18288" indent="0">
              <a:buNone/>
            </a:pPr>
            <a:r>
              <a:rPr lang="ru-RU" sz="1700" dirty="0">
                <a:latin typeface="Arial" pitchFamily="34" charset="0"/>
                <a:cs typeface="Arial" pitchFamily="34" charset="0"/>
              </a:rPr>
              <a:t>Те 900 зловещих дней стали самой кровопролитной блокадой в истории человечества. По разным данным за эти годы в городе погибло от 400 тыс. до 1,5 млн. человек. Большинство умерли от голода. Приказом Верховного Главнокомандующего от 1 мая 1945 года Ленинград получил звание Города-героя. 8 мая 1965 года Указом Президиума Верховного Совета СССР Город-герой Ленинград был награжден орденом Ленина и медалью «Золотая Звезда».</a:t>
            </a:r>
          </a:p>
          <a:p>
            <a:endParaRPr lang="ru-RU" dirty="0"/>
          </a:p>
        </p:txBody>
      </p:sp>
    </p:spTree>
    <p:extLst>
      <p:ext uri="{BB962C8B-B14F-4D97-AF65-F5344CB8AC3E}">
        <p14:creationId xmlns:p14="http://schemas.microsoft.com/office/powerpoint/2010/main" val="28809880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306</TotalTime>
  <Words>3760</Words>
  <Application>Microsoft Office PowerPoint</Application>
  <PresentationFormat>Экран (4:3)</PresentationFormat>
  <Paragraphs>140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Твердый переплет</vt:lpstr>
      <vt:lpstr>Никто не забыт, ничто не забыто…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Начало блокады Ленинграда. 1941</vt:lpstr>
      <vt:lpstr>Презентация PowerPoint</vt:lpstr>
      <vt:lpstr>Прорыв блокады Ленинграда. 1943</vt:lpstr>
      <vt:lpstr>Презентация PowerPoint</vt:lpstr>
      <vt:lpstr>Харьковская битва.1942</vt:lpstr>
      <vt:lpstr>Презентация PowerPoint</vt:lpstr>
      <vt:lpstr>Битва на Курской дуге. 1943</vt:lpstr>
      <vt:lpstr>Презентация PowerPoint</vt:lpstr>
      <vt:lpstr> Первый этап битвы. Оборона</vt:lpstr>
      <vt:lpstr>Второй этап битвы. Наступление </vt:lpstr>
      <vt:lpstr>Варшавское восстание.1944</vt:lpstr>
      <vt:lpstr>Презентация PowerPoint</vt:lpstr>
      <vt:lpstr>Презентация PowerPoint</vt:lpstr>
      <vt:lpstr>День победы. 1945</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Никто не забыт, ничто не забыто…</dc:title>
  <dc:creator>НСОШ №2</dc:creator>
  <cp:lastModifiedBy>алексеева</cp:lastModifiedBy>
  <cp:revision>33</cp:revision>
  <dcterms:created xsi:type="dcterms:W3CDTF">2015-04-06T04:13:24Z</dcterms:created>
  <dcterms:modified xsi:type="dcterms:W3CDTF">2015-04-09T08:26:33Z</dcterms:modified>
</cp:coreProperties>
</file>