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5" r:id="rId3"/>
    <p:sldId id="266" r:id="rId4"/>
    <p:sldId id="260" r:id="rId5"/>
    <p:sldId id="257" r:id="rId6"/>
    <p:sldId id="258" r:id="rId7"/>
    <p:sldId id="267" r:id="rId8"/>
    <p:sldId id="268" r:id="rId9"/>
    <p:sldId id="259" r:id="rId10"/>
    <p:sldId id="269" r:id="rId11"/>
    <p:sldId id="261" r:id="rId12"/>
    <p:sldId id="270" r:id="rId13"/>
    <p:sldId id="262" r:id="rId14"/>
    <p:sldId id="271" r:id="rId15"/>
    <p:sldId id="263" r:id="rId16"/>
    <p:sldId id="272" r:id="rId17"/>
    <p:sldId id="264"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46" autoAdjust="0"/>
  </p:normalViewPr>
  <p:slideViewPr>
    <p:cSldViewPr>
      <p:cViewPr varScale="1">
        <p:scale>
          <a:sx n="102" d="100"/>
          <a:sy n="102" d="100"/>
        </p:scale>
        <p:origin x="-2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A08C61-DE96-47BA-92FC-9815A270FB88}" type="datetimeFigureOut">
              <a:rPr lang="ru-RU" smtClean="0"/>
              <a:t>16.03.2015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CC683F-F654-4C8A-9A24-65507726564C}" type="slidenum">
              <a:rPr lang="ru-RU" smtClean="0"/>
              <a:t>‹#›</a:t>
            </a:fld>
            <a:endParaRPr lang="ru-RU" dirty="0"/>
          </a:p>
        </p:txBody>
      </p:sp>
    </p:spTree>
    <p:extLst>
      <p:ext uri="{BB962C8B-B14F-4D97-AF65-F5344CB8AC3E}">
        <p14:creationId xmlns:p14="http://schemas.microsoft.com/office/powerpoint/2010/main" val="3570676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CC683F-F654-4C8A-9A24-65507726564C}" type="slidenum">
              <a:rPr lang="ru-RU" smtClean="0"/>
              <a:t>9</a:t>
            </a:fld>
            <a:endParaRPr lang="ru-RU"/>
          </a:p>
        </p:txBody>
      </p:sp>
    </p:spTree>
    <p:extLst>
      <p:ext uri="{BB962C8B-B14F-4D97-AF65-F5344CB8AC3E}">
        <p14:creationId xmlns:p14="http://schemas.microsoft.com/office/powerpoint/2010/main" val="36943393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ACCD0BC-D6F6-4B07-8AED-4795A36C4719}" type="datetimeFigureOut">
              <a:rPr lang="ru-RU" smtClean="0"/>
              <a:t>16.03.2015</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E572495-C76B-48E9-B683-AB19E0B7EC68}"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ACCD0BC-D6F6-4B07-8AED-4795A36C4719}" type="datetimeFigureOut">
              <a:rPr lang="ru-RU" smtClean="0"/>
              <a:t>16.03.2015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3E572495-C76B-48E9-B683-AB19E0B7EC68}"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6ACCD0BC-D6F6-4B07-8AED-4795A36C4719}" type="datetimeFigureOut">
              <a:rPr lang="ru-RU" smtClean="0"/>
              <a:t>16.03.2015</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E572495-C76B-48E9-B683-AB19E0B7EC68}"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ACCD0BC-D6F6-4B07-8AED-4795A36C4719}" type="datetimeFigureOut">
              <a:rPr lang="ru-RU" smtClean="0"/>
              <a:t>16.03.2015</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3E572495-C76B-48E9-B683-AB19E0B7EC68}"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ACCD0BC-D6F6-4B07-8AED-4795A36C4719}" type="datetimeFigureOut">
              <a:rPr lang="ru-RU" smtClean="0"/>
              <a:t>16.03.2015</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3E572495-C76B-48E9-B683-AB19E0B7EC68}"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ACCD0BC-D6F6-4B07-8AED-4795A36C4719}" type="datetimeFigureOut">
              <a:rPr lang="ru-RU" smtClean="0"/>
              <a:t>16.03.2015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3E572495-C76B-48E9-B683-AB19E0B7EC68}"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ACCD0BC-D6F6-4B07-8AED-4795A36C4719}" type="datetimeFigureOut">
              <a:rPr lang="ru-RU" smtClean="0"/>
              <a:t>16.03.2015</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3E572495-C76B-48E9-B683-AB19E0B7EC68}"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ACCD0BC-D6F6-4B07-8AED-4795A36C4719}" type="datetimeFigureOut">
              <a:rPr lang="ru-RU" smtClean="0"/>
              <a:t>16.03.2015</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3E572495-C76B-48E9-B683-AB19E0B7EC68}"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6ACCD0BC-D6F6-4B07-8AED-4795A36C4719}" type="datetimeFigureOut">
              <a:rPr lang="ru-RU" smtClean="0"/>
              <a:t>16.03.2015</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3E572495-C76B-48E9-B683-AB19E0B7EC68}"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ACCD0BC-D6F6-4B07-8AED-4795A36C4719}" type="datetimeFigureOut">
              <a:rPr lang="ru-RU" smtClean="0"/>
              <a:t>16.03.2015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3E572495-C76B-48E9-B683-AB19E0B7EC68}"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6ACCD0BC-D6F6-4B07-8AED-4795A36C4719}" type="datetimeFigureOut">
              <a:rPr lang="ru-RU" smtClean="0"/>
              <a:t>16.03.2015</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3E572495-C76B-48E9-B683-AB19E0B7EC68}" type="slidenum">
              <a:rPr lang="ru-RU" smtClean="0"/>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ACCD0BC-D6F6-4B07-8AED-4795A36C4719}" type="datetimeFigureOut">
              <a:rPr lang="ru-RU" smtClean="0"/>
              <a:t>16.03.2015</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E572495-C76B-48E9-B683-AB19E0B7EC68}"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47864" y="116632"/>
            <a:ext cx="5105400" cy="2868168"/>
          </a:xfrm>
        </p:spPr>
        <p:txBody>
          <a:bodyPr>
            <a:normAutofit/>
          </a:bodyPr>
          <a:lstStyle/>
          <a:p>
            <a:r>
              <a:rPr lang="ru-RU" dirty="0" smtClean="0"/>
              <a:t>Битвы великой Отечественной войны</a:t>
            </a:r>
            <a:endParaRPr lang="ru-RU" dirty="0"/>
          </a:p>
        </p:txBody>
      </p:sp>
      <p:sp>
        <p:nvSpPr>
          <p:cNvPr id="3" name="Подзаголовок 2"/>
          <p:cNvSpPr>
            <a:spLocks noGrp="1"/>
          </p:cNvSpPr>
          <p:nvPr>
            <p:ph type="subTitle" idx="1"/>
          </p:nvPr>
        </p:nvSpPr>
        <p:spPr>
          <a:xfrm>
            <a:off x="2731624" y="4149080"/>
            <a:ext cx="6088848" cy="1752600"/>
          </a:xfrm>
        </p:spPr>
        <p:txBody>
          <a:bodyPr>
            <a:normAutofit fontScale="70000" lnSpcReduction="20000"/>
          </a:bodyPr>
          <a:lstStyle/>
          <a:p>
            <a:pPr algn="r"/>
            <a:r>
              <a:rPr lang="ru-RU" dirty="0" smtClean="0"/>
              <a:t>Выполнили </a:t>
            </a:r>
            <a:r>
              <a:rPr lang="ru-RU" dirty="0" smtClean="0"/>
              <a:t>ученики 6 «А» класса:</a:t>
            </a:r>
          </a:p>
          <a:p>
            <a:r>
              <a:rPr lang="ru-RU" dirty="0" smtClean="0"/>
              <a:t>Шподырев </a:t>
            </a:r>
            <a:r>
              <a:rPr lang="ru-RU" dirty="0" smtClean="0"/>
              <a:t>Егор</a:t>
            </a:r>
            <a:endParaRPr lang="ru-RU" dirty="0" smtClean="0"/>
          </a:p>
          <a:p>
            <a:r>
              <a:rPr lang="ru-RU" dirty="0" smtClean="0"/>
              <a:t>Луц </a:t>
            </a:r>
            <a:r>
              <a:rPr lang="ru-RU" dirty="0" smtClean="0"/>
              <a:t>Елизавета</a:t>
            </a:r>
            <a:endParaRPr lang="ru-RU" dirty="0" smtClean="0"/>
          </a:p>
          <a:p>
            <a:r>
              <a:rPr lang="ru-RU" dirty="0" smtClean="0"/>
              <a:t>Еременко </a:t>
            </a:r>
            <a:r>
              <a:rPr lang="ru-RU" dirty="0" smtClean="0"/>
              <a:t>Татьяна</a:t>
            </a:r>
            <a:endParaRPr lang="ru-RU" dirty="0" smtClean="0"/>
          </a:p>
          <a:p>
            <a:r>
              <a:rPr lang="ru-RU" dirty="0" smtClean="0"/>
              <a:t>Люкин </a:t>
            </a:r>
            <a:r>
              <a:rPr lang="ru-RU" dirty="0" smtClean="0"/>
              <a:t>Максим</a:t>
            </a:r>
            <a:endParaRPr lang="ru-RU" dirty="0" smtClean="0"/>
          </a:p>
          <a:p>
            <a:r>
              <a:rPr lang="ru-RU" dirty="0" smtClean="0"/>
              <a:t>Кондратьева </a:t>
            </a:r>
            <a:r>
              <a:rPr lang="ru-RU" dirty="0" smtClean="0"/>
              <a:t>Анастасия</a:t>
            </a:r>
            <a:endParaRPr lang="ru-RU" dirty="0" smtClean="0"/>
          </a:p>
          <a:p>
            <a:r>
              <a:rPr lang="ru-RU" dirty="0" smtClean="0"/>
              <a:t>Слепцова Лилия</a:t>
            </a:r>
            <a:endParaRPr lang="ru-RU" dirty="0"/>
          </a:p>
        </p:txBody>
      </p:sp>
    </p:spTree>
    <p:extLst>
      <p:ext uri="{BB962C8B-B14F-4D97-AF65-F5344CB8AC3E}">
        <p14:creationId xmlns:p14="http://schemas.microsoft.com/office/powerpoint/2010/main" val="413522153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7239000" cy="1143000"/>
          </a:xfrm>
        </p:spPr>
        <p:txBody>
          <a:bodyPr>
            <a:normAutofit/>
          </a:bodyPr>
          <a:lstStyle/>
          <a:p>
            <a:pPr algn="ctr"/>
            <a:r>
              <a:rPr lang="ru-RU" sz="5400" dirty="0" smtClean="0"/>
              <a:t>Битва за </a:t>
            </a:r>
            <a:r>
              <a:rPr lang="ru-RU" sz="5400" dirty="0" smtClean="0"/>
              <a:t>Москву</a:t>
            </a:r>
            <a:endParaRPr lang="ru-RU" sz="5400" dirty="0"/>
          </a:p>
        </p:txBody>
      </p:sp>
    </p:spTree>
    <p:extLst>
      <p:ext uri="{BB962C8B-B14F-4D97-AF65-F5344CB8AC3E}">
        <p14:creationId xmlns:p14="http://schemas.microsoft.com/office/powerpoint/2010/main" val="38596399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757"/>
            <a:ext cx="6950968" cy="745947"/>
          </a:xfrm>
        </p:spPr>
        <p:txBody>
          <a:bodyPr/>
          <a:lstStyle/>
          <a:p>
            <a:r>
              <a:rPr lang="ru-RU" dirty="0" smtClean="0"/>
              <a:t>Битва за Москву</a:t>
            </a:r>
            <a:endParaRPr lang="ru-RU" dirty="0"/>
          </a:p>
        </p:txBody>
      </p:sp>
      <p:sp>
        <p:nvSpPr>
          <p:cNvPr id="3" name="Объект 2"/>
          <p:cNvSpPr>
            <a:spLocks noGrp="1"/>
          </p:cNvSpPr>
          <p:nvPr>
            <p:ph idx="1"/>
          </p:nvPr>
        </p:nvSpPr>
        <p:spPr>
          <a:xfrm>
            <a:off x="-19364" y="764704"/>
            <a:ext cx="5455460" cy="6192688"/>
          </a:xfrm>
        </p:spPr>
        <p:txBody>
          <a:bodyPr>
            <a:normAutofit fontScale="85000" lnSpcReduction="20000"/>
          </a:bodyPr>
          <a:lstStyle/>
          <a:p>
            <a:r>
              <a:rPr lang="ru-RU" b="1" dirty="0" smtClean="0"/>
              <a:t>Битва </a:t>
            </a:r>
            <a:r>
              <a:rPr lang="ru-RU" b="1" dirty="0"/>
              <a:t>за </a:t>
            </a:r>
            <a:r>
              <a:rPr lang="ru-RU" b="1" dirty="0" smtClean="0"/>
              <a:t>Москву</a:t>
            </a:r>
            <a:r>
              <a:rPr lang="ru-RU" dirty="0" smtClean="0"/>
              <a:t> </a:t>
            </a:r>
            <a:r>
              <a:rPr lang="ru-RU" dirty="0"/>
              <a:t>(</a:t>
            </a:r>
            <a:r>
              <a:rPr lang="ru-RU" b="1" dirty="0" smtClean="0"/>
              <a:t>Московская </a:t>
            </a:r>
            <a:r>
              <a:rPr lang="ru-RU" b="1" dirty="0"/>
              <a:t>битва</a:t>
            </a:r>
            <a:r>
              <a:rPr lang="ru-RU" dirty="0"/>
              <a:t>, </a:t>
            </a:r>
            <a:r>
              <a:rPr lang="ru-RU" b="1" dirty="0"/>
              <a:t>Битва под </a:t>
            </a:r>
            <a:r>
              <a:rPr lang="ru-RU" b="1" dirty="0" smtClean="0"/>
              <a:t>Москво</a:t>
            </a:r>
            <a:r>
              <a:rPr lang="ru-RU" b="1" dirty="0"/>
              <a:t>й</a:t>
            </a:r>
            <a:r>
              <a:rPr lang="ru-RU" dirty="0" smtClean="0"/>
              <a:t>, </a:t>
            </a:r>
            <a:r>
              <a:rPr lang="ru-RU" dirty="0"/>
              <a:t>нем. </a:t>
            </a:r>
            <a:r>
              <a:rPr lang="de-DE" i="1" dirty="0"/>
              <a:t>Schlacht um Moskau</a:t>
            </a:r>
            <a:r>
              <a:rPr lang="ru-RU" dirty="0"/>
              <a:t>; 30 сентября 1941 — 20 апреля 1942) — боевые действия советских и немецких войск на московском направлении. Делится на 2 периода: оборонительный (30 сентября — 4 декабря 1941) и наступательный, который состоит из двух этапов: контрнаступления (5 декабря 1941 — 7 января 1942) и общего наступления советских войск (7—10 января — 20 апреля 1942).</a:t>
            </a:r>
          </a:p>
          <a:p>
            <a:r>
              <a:rPr lang="ru-RU" dirty="0"/>
              <a:t>Адольф Гитлер рассматривал взятие Москвы, столицы СССР и самого большого советского города, как одну из главных военных и политических целей операции «Барбаросса». В германской и западной военной истории битва известна как </a:t>
            </a:r>
            <a:r>
              <a:rPr lang="ru-RU" b="1" dirty="0"/>
              <a:t>«Операция „Тайфун“»</a:t>
            </a:r>
            <a:endParaRPr lang="ru-RU" dirty="0"/>
          </a:p>
          <a:p>
            <a:endParaRPr lang="ru-RU" dirty="0"/>
          </a:p>
        </p:txBody>
      </p:sp>
      <p:pic>
        <p:nvPicPr>
          <p:cNvPr id="5" name="Picture 2" descr="C:\Documents and Settings\1\Рабочий стол\789px-RIAN_archive_429_Fresh_forces_going_to_the_fro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628800"/>
            <a:ext cx="3635896" cy="2759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752121"/>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420888"/>
            <a:ext cx="7239000" cy="1143000"/>
          </a:xfrm>
        </p:spPr>
        <p:txBody>
          <a:bodyPr>
            <a:normAutofit/>
          </a:bodyPr>
          <a:lstStyle/>
          <a:p>
            <a:pPr algn="ctr"/>
            <a:r>
              <a:rPr lang="ru-RU" sz="5400" dirty="0" smtClean="0"/>
              <a:t>Курская битва</a:t>
            </a:r>
            <a:endParaRPr lang="ru-RU" sz="5400" dirty="0"/>
          </a:p>
        </p:txBody>
      </p:sp>
    </p:spTree>
    <p:extLst>
      <p:ext uri="{BB962C8B-B14F-4D97-AF65-F5344CB8AC3E}">
        <p14:creationId xmlns:p14="http://schemas.microsoft.com/office/powerpoint/2010/main" val="3648076014"/>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 y="0"/>
            <a:ext cx="7239000" cy="732696"/>
          </a:xfrm>
        </p:spPr>
        <p:txBody>
          <a:bodyPr/>
          <a:lstStyle/>
          <a:p>
            <a:r>
              <a:rPr lang="ru-RU" dirty="0" smtClean="0"/>
              <a:t>Курская битва</a:t>
            </a:r>
            <a:endParaRPr lang="ru-RU" dirty="0"/>
          </a:p>
        </p:txBody>
      </p:sp>
      <p:sp>
        <p:nvSpPr>
          <p:cNvPr id="3" name="Объект 2"/>
          <p:cNvSpPr>
            <a:spLocks noGrp="1"/>
          </p:cNvSpPr>
          <p:nvPr>
            <p:ph idx="1"/>
          </p:nvPr>
        </p:nvSpPr>
        <p:spPr>
          <a:xfrm>
            <a:off x="-14166" y="692696"/>
            <a:ext cx="6205838" cy="6165304"/>
          </a:xfrm>
        </p:spPr>
        <p:txBody>
          <a:bodyPr>
            <a:normAutofit fontScale="55000" lnSpcReduction="20000"/>
          </a:bodyPr>
          <a:lstStyle/>
          <a:p>
            <a:r>
              <a:rPr lang="ru-RU" b="1" dirty="0" smtClean="0"/>
              <a:t>Курская битва</a:t>
            </a:r>
            <a:r>
              <a:rPr lang="ru-RU" dirty="0" smtClean="0"/>
              <a:t> </a:t>
            </a:r>
            <a:r>
              <a:rPr lang="ru-RU" dirty="0"/>
              <a:t>(5 июля — 23 августа 1943 года; также известна как </a:t>
            </a:r>
            <a:r>
              <a:rPr lang="ru-RU" b="1" dirty="0"/>
              <a:t>Битва на Курской дуге</a:t>
            </a:r>
            <a:r>
              <a:rPr lang="ru-RU" dirty="0"/>
              <a:t>) по своим масштабам, задействованным силам и средствам, напряжённости, результатам и военно-политическим последствиям является одним из ключевых сражений Второй мировой войны и Великой Отечественной войны. Самое крупное танковое сражение в истории; в нём участвовали около двух миллионов человек, шесть тысяч танков, четыре тысячи </a:t>
            </a:r>
            <a:r>
              <a:rPr lang="ru-RU" dirty="0" smtClean="0"/>
              <a:t>самолётов.</a:t>
            </a:r>
            <a:endParaRPr lang="ru-RU" dirty="0"/>
          </a:p>
          <a:p>
            <a:r>
              <a:rPr lang="ru-RU" dirty="0"/>
              <a:t>Сражение является важнейшей частью стратегического плана летне-осенней кампании 1943 года, согласно советской и российской историографии включает в себя: Курскую стратегическую оборонительную операцию (5 — 23 июля), Орловскую (12 </a:t>
            </a:r>
            <a:r>
              <a:rPr lang="ru-RU" dirty="0" smtClean="0"/>
              <a:t>июля — </a:t>
            </a:r>
            <a:r>
              <a:rPr lang="ru-RU" dirty="0"/>
              <a:t>18 </a:t>
            </a:r>
            <a:r>
              <a:rPr lang="ru-RU" dirty="0" smtClean="0"/>
              <a:t>августа</a:t>
            </a:r>
            <a:r>
              <a:rPr lang="ru-RU" dirty="0"/>
              <a:t>) и </a:t>
            </a:r>
            <a:r>
              <a:rPr lang="ru-RU" dirty="0" err="1"/>
              <a:t>Белгородско</a:t>
            </a:r>
            <a:r>
              <a:rPr lang="ru-RU" dirty="0"/>
              <a:t>-Харьковскую (3 — 23 августа) стратегические </a:t>
            </a:r>
            <a:r>
              <a:rPr lang="ru-RU" dirty="0" smtClean="0"/>
              <a:t>наступательные </a:t>
            </a:r>
            <a:r>
              <a:rPr lang="ru-RU" dirty="0"/>
              <a:t>операции. Битва продолжалась 49 дней. Немецкая сторона наступательную часть сражения называла операция «Цитадель».</a:t>
            </a:r>
          </a:p>
          <a:p>
            <a:r>
              <a:rPr lang="ru-RU" dirty="0"/>
              <a:t>В результате наступления по плану «Кутузов» была разгромлена орловская группировка немецких войск и ликвидирован занимаемый ею орловский стратегический плацдарм. В итоге операции «Полководец </a:t>
            </a:r>
            <a:r>
              <a:rPr lang="ru-RU" dirty="0" smtClean="0"/>
              <a:t>Румянцев» прекратила </a:t>
            </a:r>
            <a:r>
              <a:rPr lang="ru-RU" dirty="0"/>
              <a:t>своё существование белгородско-харьковская группировка немцев и был ликвидирован этот важнейший </a:t>
            </a:r>
            <a:r>
              <a:rPr lang="ru-RU" dirty="0" smtClean="0"/>
              <a:t>плацдарм. </a:t>
            </a:r>
            <a:r>
              <a:rPr lang="ru-RU" dirty="0"/>
              <a:t>Коренной перелом в ходе Великой Отечественной войны, начатый под Сталинградом, был завершен в Курской битве и сражении за </a:t>
            </a:r>
            <a:r>
              <a:rPr lang="ru-RU" dirty="0" smtClean="0"/>
              <a:t>Днепр, </a:t>
            </a:r>
            <a:r>
              <a:rPr lang="ru-RU" dirty="0"/>
              <a:t>а в последовавшей Тегеранской конференции по инициативе Ф. Рузвельта уже обсуждался составленный им лично «</a:t>
            </a:r>
            <a:r>
              <a:rPr lang="ru-RU" i="1" dirty="0"/>
              <a:t>2 месяца тому назад план расчленения Германии на пять государств</a:t>
            </a:r>
            <a:r>
              <a:rPr lang="ru-RU" dirty="0"/>
              <a:t>».</a:t>
            </a:r>
          </a:p>
          <a:p>
            <a:r>
              <a:rPr lang="ru-RU" dirty="0"/>
              <a:t>После завершения битвы стратегическая инициатива окончательно перешла на сторону Красной армии, которая продолжала освобождать страну от немецких захватчиков и до окончания войны проводила в основном наступательные операции. Вермахт в ходе отступления с территории СССР проводил политику «выжженной земли</a:t>
            </a:r>
            <a:r>
              <a:rPr lang="ru-RU" dirty="0" smtClean="0"/>
              <a:t>».</a:t>
            </a:r>
            <a:endParaRPr lang="ru-RU" dirty="0"/>
          </a:p>
          <a:p>
            <a:endParaRPr lang="ru-RU" dirty="0"/>
          </a:p>
        </p:txBody>
      </p:sp>
      <p:pic>
        <p:nvPicPr>
          <p:cNvPr id="5122" name="Picture 2" descr="C:\Documents and Settings\1\Рабочий стол\472PX-~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672" y="34477"/>
            <a:ext cx="2952328" cy="374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6485"/>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348880"/>
            <a:ext cx="7239000" cy="1143000"/>
          </a:xfrm>
        </p:spPr>
        <p:txBody>
          <a:bodyPr/>
          <a:lstStyle/>
          <a:p>
            <a:pPr algn="ctr"/>
            <a:r>
              <a:rPr lang="ru-RU" sz="4400" dirty="0" smtClean="0"/>
              <a:t>Сталинградская</a:t>
            </a:r>
            <a:r>
              <a:rPr lang="ru-RU" dirty="0" smtClean="0"/>
              <a:t> </a:t>
            </a:r>
            <a:r>
              <a:rPr lang="ru-RU" sz="4400" dirty="0" smtClean="0"/>
              <a:t>битва</a:t>
            </a:r>
            <a:endParaRPr lang="ru-RU" sz="4400" dirty="0"/>
          </a:p>
        </p:txBody>
      </p:sp>
    </p:spTree>
    <p:extLst>
      <p:ext uri="{BB962C8B-B14F-4D97-AF65-F5344CB8AC3E}">
        <p14:creationId xmlns:p14="http://schemas.microsoft.com/office/powerpoint/2010/main" val="195772692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757"/>
            <a:ext cx="7239000" cy="804704"/>
          </a:xfrm>
        </p:spPr>
        <p:txBody>
          <a:bodyPr/>
          <a:lstStyle/>
          <a:p>
            <a:r>
              <a:rPr lang="ru-RU" dirty="0" smtClean="0"/>
              <a:t>Сталинградская битва</a:t>
            </a:r>
            <a:endParaRPr lang="ru-RU" dirty="0"/>
          </a:p>
        </p:txBody>
      </p:sp>
      <p:sp>
        <p:nvSpPr>
          <p:cNvPr id="3" name="Объект 2"/>
          <p:cNvSpPr>
            <a:spLocks noGrp="1"/>
          </p:cNvSpPr>
          <p:nvPr>
            <p:ph idx="1"/>
          </p:nvPr>
        </p:nvSpPr>
        <p:spPr>
          <a:xfrm>
            <a:off x="-31242" y="1052736"/>
            <a:ext cx="5683362" cy="5760640"/>
          </a:xfrm>
        </p:spPr>
        <p:txBody>
          <a:bodyPr>
            <a:normAutofit fontScale="77500" lnSpcReduction="20000"/>
          </a:bodyPr>
          <a:lstStyle/>
          <a:p>
            <a:pPr marL="0" indent="0">
              <a:buNone/>
            </a:pPr>
            <a:r>
              <a:rPr lang="ru-RU" dirty="0"/>
              <a:t>Сталинградская </a:t>
            </a:r>
            <a:r>
              <a:rPr lang="ru-RU" dirty="0" smtClean="0"/>
              <a:t>битва (17 июля 1942- 2 февраля 1943)- боевые действия советских войск по обороне города Сталинграда и разгрому крупной стратегической немецкой группировки в междуречье Дона и Волги в ходе Великой Отечественной войны.</a:t>
            </a:r>
            <a:r>
              <a:rPr lang="ru-RU" dirty="0"/>
              <a:t> Является крупнейшей сухопутной битвой в истории человечества, которая наряду со сражением на Курской дуге стала переломным моментом в ходе военных действий, после которых немецкие войска окончательно потеряли стратегическую инициативу. Сражение включало в себя попытку </a:t>
            </a:r>
            <a:r>
              <a:rPr lang="ru-RU" dirty="0" smtClean="0"/>
              <a:t>вермахта захватить </a:t>
            </a:r>
            <a:r>
              <a:rPr lang="ru-RU" dirty="0"/>
              <a:t>правобережье Волги в районе Сталинграда (современный Волгоград) и сам город, противостояние Красной армии и вермахта в городе, и контрнаступление Красной армии (операция «Уран»), в результате которого 6-я армия и другие силы союзников нацистской Германии внутри и около города были окружены и частью уничтожены, а частью захвачены в плен.</a:t>
            </a:r>
          </a:p>
        </p:txBody>
      </p:sp>
      <p:pic>
        <p:nvPicPr>
          <p:cNvPr id="1026" name="Picture 2" descr="C:\Users\Сергей\Desktop\fcc674c9aea15c292f8b2966121643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628800"/>
            <a:ext cx="2883361"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5598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Сергей\Desktop\SCN_0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0"/>
            <a:ext cx="6206232" cy="68133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9260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2852936"/>
            <a:ext cx="7239000" cy="1387536"/>
          </a:xfrm>
        </p:spPr>
        <p:txBody>
          <a:bodyPr>
            <a:normAutofit/>
          </a:bodyPr>
          <a:lstStyle/>
          <a:p>
            <a:pPr marL="0" indent="0" algn="ctr">
              <a:buNone/>
            </a:pPr>
            <a:r>
              <a:rPr lang="ru-RU" sz="5400" dirty="0" smtClean="0"/>
              <a:t>Спасибо за внимание</a:t>
            </a:r>
            <a:endParaRPr lang="ru-RU" sz="5400" dirty="0"/>
          </a:p>
        </p:txBody>
      </p:sp>
    </p:spTree>
    <p:extLst>
      <p:ext uri="{BB962C8B-B14F-4D97-AF65-F5344CB8AC3E}">
        <p14:creationId xmlns:p14="http://schemas.microsoft.com/office/powerpoint/2010/main" val="40502635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24744"/>
            <a:ext cx="8229600" cy="4709160"/>
          </a:xfrm>
        </p:spPr>
        <p:txBody>
          <a:bodyPr/>
          <a:lstStyle/>
          <a:p>
            <a:pPr marL="137160" indent="0" algn="ctr">
              <a:buNone/>
            </a:pPr>
            <a:r>
              <a:rPr lang="ru-RU" dirty="0"/>
              <a:t>И в День Победы, нежный и туманный,</a:t>
            </a:r>
            <a:br>
              <a:rPr lang="ru-RU" dirty="0"/>
            </a:br>
            <a:r>
              <a:rPr lang="ru-RU" dirty="0"/>
              <a:t>Когда заря, как зарево, красна,</a:t>
            </a:r>
            <a:br>
              <a:rPr lang="ru-RU" dirty="0"/>
            </a:br>
            <a:r>
              <a:rPr lang="ru-RU" dirty="0"/>
              <a:t>Вдовою у могилы безымянной</a:t>
            </a:r>
            <a:br>
              <a:rPr lang="ru-RU" dirty="0"/>
            </a:br>
            <a:r>
              <a:rPr lang="ru-RU" dirty="0"/>
              <a:t>Хлопочет запоздалая весна.</a:t>
            </a:r>
            <a:br>
              <a:rPr lang="ru-RU" dirty="0"/>
            </a:br>
            <a:r>
              <a:rPr lang="ru-RU" dirty="0"/>
              <a:t>Она с колен подняться не спешит,</a:t>
            </a:r>
            <a:br>
              <a:rPr lang="ru-RU" dirty="0"/>
            </a:br>
            <a:r>
              <a:rPr lang="ru-RU" dirty="0"/>
              <a:t>Дохнет на почку, и траву погладит,</a:t>
            </a:r>
            <a:br>
              <a:rPr lang="ru-RU" dirty="0"/>
            </a:br>
            <a:r>
              <a:rPr lang="ru-RU" dirty="0"/>
              <a:t>И бабочку с плеча на землю ссадит,</a:t>
            </a:r>
            <a:br>
              <a:rPr lang="ru-RU" dirty="0"/>
            </a:br>
            <a:r>
              <a:rPr lang="ru-RU" dirty="0"/>
              <a:t>И первый одуванчик распушит.</a:t>
            </a:r>
            <a:br>
              <a:rPr lang="ru-RU" dirty="0"/>
            </a:br>
            <a:r>
              <a:rPr lang="ru-RU" dirty="0"/>
              <a:t/>
            </a:r>
            <a:br>
              <a:rPr lang="ru-RU" dirty="0"/>
            </a:br>
            <a:endParaRPr lang="ru-RU" dirty="0"/>
          </a:p>
        </p:txBody>
      </p:sp>
    </p:spTree>
    <p:extLst>
      <p:ext uri="{BB962C8B-B14F-4D97-AF65-F5344CB8AC3E}">
        <p14:creationId xmlns:p14="http://schemas.microsoft.com/office/powerpoint/2010/main" val="203295306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060848"/>
            <a:ext cx="8229600" cy="1143000"/>
          </a:xfrm>
        </p:spPr>
        <p:txBody>
          <a:bodyPr>
            <a:normAutofit/>
          </a:bodyPr>
          <a:lstStyle/>
          <a:p>
            <a:pPr algn="ctr"/>
            <a:r>
              <a:rPr lang="ru-RU" sz="6000" dirty="0" smtClean="0"/>
              <a:t>Ржевская битва</a:t>
            </a:r>
            <a:endParaRPr lang="ru-RU" sz="6000" dirty="0"/>
          </a:p>
        </p:txBody>
      </p:sp>
    </p:spTree>
    <p:extLst>
      <p:ext uri="{BB962C8B-B14F-4D97-AF65-F5344CB8AC3E}">
        <p14:creationId xmlns:p14="http://schemas.microsoft.com/office/powerpoint/2010/main" val="420626879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65015649"/>
              </p:ext>
            </p:extLst>
          </p:nvPr>
        </p:nvGraphicFramePr>
        <p:xfrm>
          <a:off x="0" y="1124744"/>
          <a:ext cx="8229600" cy="4206240"/>
        </p:xfrm>
        <a:graphic>
          <a:graphicData uri="http://schemas.openxmlformats.org/drawingml/2006/table">
            <a:tbl>
              <a:tblPr/>
              <a:tblGrid>
                <a:gridCol w="8229600"/>
              </a:tblGrid>
              <a:tr h="0">
                <a:tc>
                  <a:txBody>
                    <a:bodyPr/>
                    <a:lstStyle/>
                    <a:p>
                      <a:pPr algn="l"/>
                      <a:r>
                        <a:rPr lang="ru-RU" dirty="0" smtClean="0"/>
                        <a:t>   «Мы </a:t>
                      </a:r>
                      <a:r>
                        <a:rPr lang="ru-RU" dirty="0" smtClean="0"/>
                        <a:t>наступали на Ржев по трупным полям. В ходе ржевских боев появилось много «долин смерти» и «рощ смерти». Не побывавшему там трудно вообразить, что такое смердящее под летним солнцем месиво, состоящее из покрытых червями тысяч человеческих тел. Лето, жара, безветрие, а впереди — вот такая «долина смерти». Она хорошо просматривается и простреливается немцами. Ни миновать, ни обойти её нет никакой возможности: по ней проложен телефонный кабель — он перебит, и его во что бы то ни стало надо быстро соединить. Ползешь по трупам, а они навалены в три слоя, распухли, кишат червями, испускают тошнотворный сладковатый запах разложения человеческих тел. Этот смрад неподвижно висит над «долиной». Разрыв снаряда загоняет тебя под трупы, почва содрогается, трупы сваливаются на тебя, осыпая червями, в лицо бьет фонтан тлетворной вони. Но вот пролетели осколки</a:t>
                      </a:r>
                      <a:r>
                        <a:rPr lang="ru-RU" dirty="0"/>
                        <a:t>, ты вскакиваешь, отряхиваешься и снова — </a:t>
                      </a:r>
                      <a:r>
                        <a:rPr lang="ru-RU" dirty="0" smtClean="0"/>
                        <a:t>вперед».</a:t>
                      </a:r>
                      <a:endParaRPr lang="ru-RU" dirty="0"/>
                    </a:p>
                    <a:p>
                      <a:pPr algn="r"/>
                      <a:r>
                        <a:rPr lang="ru-RU" u="none" dirty="0" smtClean="0">
                          <a:solidFill>
                            <a:schemeClr val="tx1"/>
                          </a:solidFill>
                          <a:effectLst/>
                        </a:rPr>
                        <a:t>П</a:t>
                      </a:r>
                      <a:r>
                        <a:rPr lang="ru-RU" u="none" dirty="0">
                          <a:solidFill>
                            <a:schemeClr val="tx1"/>
                          </a:solidFill>
                          <a:effectLst/>
                        </a:rPr>
                        <a:t>. А. </a:t>
                      </a:r>
                      <a:r>
                        <a:rPr lang="ru-RU" u="none" dirty="0" err="1" smtClean="0">
                          <a:solidFill>
                            <a:schemeClr val="tx1"/>
                          </a:solidFill>
                          <a:effectLst/>
                        </a:rPr>
                        <a:t>Михин</a:t>
                      </a:r>
                      <a:r>
                        <a:rPr lang="ru-RU" u="none" dirty="0" smtClean="0">
                          <a:solidFill>
                            <a:schemeClr val="tx1"/>
                          </a:solidFill>
                          <a:effectLst/>
                        </a:rPr>
                        <a:t>. </a:t>
                      </a:r>
                      <a:r>
                        <a:rPr lang="ru-RU" u="none" dirty="0">
                          <a:solidFill>
                            <a:schemeClr val="tx1"/>
                          </a:solidFill>
                          <a:effectLst/>
                        </a:rPr>
                        <a:t>Мы умирали чтобы победить</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12399996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632" y="15618"/>
            <a:ext cx="7239000" cy="646731"/>
          </a:xfrm>
        </p:spPr>
        <p:txBody>
          <a:bodyPr>
            <a:normAutofit fontScale="90000"/>
          </a:bodyPr>
          <a:lstStyle/>
          <a:p>
            <a:r>
              <a:rPr lang="ru-RU" dirty="0" smtClean="0"/>
              <a:t>Ржевская битва (1941-1943гг.)</a:t>
            </a:r>
            <a:endParaRPr lang="ru-RU" dirty="0"/>
          </a:p>
        </p:txBody>
      </p:sp>
      <p:sp>
        <p:nvSpPr>
          <p:cNvPr id="3" name="Объект 2"/>
          <p:cNvSpPr>
            <a:spLocks noGrp="1"/>
          </p:cNvSpPr>
          <p:nvPr>
            <p:ph idx="1"/>
          </p:nvPr>
        </p:nvSpPr>
        <p:spPr>
          <a:xfrm>
            <a:off x="0" y="692696"/>
            <a:ext cx="6156176" cy="6165304"/>
          </a:xfrm>
        </p:spPr>
        <p:txBody>
          <a:bodyPr>
            <a:normAutofit fontScale="85000" lnSpcReduction="20000"/>
          </a:bodyPr>
          <a:lstStyle/>
          <a:p>
            <a:r>
              <a:rPr lang="ru-RU" dirty="0" smtClean="0"/>
              <a:t>Ржевская битва — боевые действия </a:t>
            </a:r>
            <a:r>
              <a:rPr lang="ru-RU" dirty="0" smtClean="0"/>
              <a:t>советских </a:t>
            </a:r>
            <a:r>
              <a:rPr lang="ru-RU" dirty="0" smtClean="0"/>
              <a:t>и немецких войск в ходе Великой Отечественной войны, проходившие в районе Ржевского выступа с 8 января 1942 года по 31 марта 1943 года с перерывами от полутора до трёх месяцев. Включают в себя четыре наступательные операции советских войск Западного и Калининского фронтов против немецкой группы армий «Центр», имевшие целью нанести поражение основным силам «Центра», освободить города Ржев, Сычёвку, Вязьму и тем самым ликвидировать Ржевский выступ. </a:t>
            </a:r>
            <a:r>
              <a:rPr lang="ru-RU" dirty="0" smtClean="0"/>
              <a:t>Завершилась </a:t>
            </a:r>
            <a:r>
              <a:rPr lang="ru-RU" dirty="0" smtClean="0"/>
              <a:t>ликвидацией Ржевского выступа.</a:t>
            </a:r>
            <a:r>
              <a:rPr lang="ru-RU" dirty="0" smtClean="0">
                <a:effectLst/>
              </a:rPr>
              <a:t> В течение 17 месяцев советскими войсками одна за другой были проведены четыре крупные наступательные операции общей продолжительностью 8 месяцев. Немецкая сторона всё это время пыталась удержать стратегически выгодный плацдарм в центре Восточного фронта.</a:t>
            </a:r>
          </a:p>
          <a:p>
            <a:endParaRPr lang="ru-RU" dirty="0" smtClean="0"/>
          </a:p>
          <a:p>
            <a:endParaRPr lang="ru-RU" dirty="0" smtClean="0"/>
          </a:p>
          <a:p>
            <a:endParaRPr lang="ru-RU" dirty="0"/>
          </a:p>
        </p:txBody>
      </p:sp>
      <p:pic>
        <p:nvPicPr>
          <p:cNvPr id="4" name="Picture 2" descr="C:\Documents and Settings\1\Рабочий стол\RIAN_archive_611206_Soldiers_of_mopping_up_anti-tank_battal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8856" y="2420888"/>
            <a:ext cx="2997640"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45254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4988"/>
            <a:ext cx="7239000" cy="1143000"/>
          </a:xfrm>
        </p:spPr>
        <p:txBody>
          <a:bodyPr/>
          <a:lstStyle/>
          <a:p>
            <a:r>
              <a:rPr lang="ru-RU" dirty="0" smtClean="0">
                <a:effectLst/>
              </a:rPr>
              <a:t>Сражения немецких войск</a:t>
            </a:r>
            <a:endParaRPr lang="ru-RU" dirty="0"/>
          </a:p>
        </p:txBody>
      </p:sp>
      <p:sp>
        <p:nvSpPr>
          <p:cNvPr id="3" name="Объект 2"/>
          <p:cNvSpPr>
            <a:spLocks noGrp="1"/>
          </p:cNvSpPr>
          <p:nvPr>
            <p:ph idx="1"/>
          </p:nvPr>
        </p:nvSpPr>
        <p:spPr>
          <a:xfrm>
            <a:off x="107504" y="1268760"/>
            <a:ext cx="7920880" cy="5186976"/>
          </a:xfrm>
        </p:spPr>
        <p:txBody>
          <a:bodyPr>
            <a:normAutofit lnSpcReduction="10000"/>
          </a:bodyPr>
          <a:lstStyle/>
          <a:p>
            <a:r>
              <a:rPr lang="ru-RU" dirty="0" smtClean="0">
                <a:effectLst/>
              </a:rPr>
              <a:t>Взятие Ржева (октябрь 1941 года).</a:t>
            </a:r>
          </a:p>
          <a:p>
            <a:r>
              <a:rPr lang="ru-RU" dirty="0" smtClean="0">
                <a:effectLst/>
              </a:rPr>
              <a:t>Зимнее сражение за Ржев (январь — февраль 1942 года). </a:t>
            </a:r>
          </a:p>
          <a:p>
            <a:pPr lvl="1"/>
            <a:r>
              <a:rPr lang="ru-RU" dirty="0" smtClean="0">
                <a:effectLst/>
              </a:rPr>
              <a:t>Операции «Ганновер-I» и «Ганновер-II» (май — июнь 1942 года).</a:t>
            </a:r>
          </a:p>
          <a:p>
            <a:r>
              <a:rPr lang="ru-RU" dirty="0" smtClean="0">
                <a:effectLst/>
              </a:rPr>
              <a:t>Операция «</a:t>
            </a:r>
            <a:r>
              <a:rPr lang="ru-RU" dirty="0" err="1" smtClean="0">
                <a:effectLst/>
              </a:rPr>
              <a:t>Зейдлиц</a:t>
            </a:r>
            <a:r>
              <a:rPr lang="ru-RU" dirty="0" smtClean="0">
                <a:effectLst/>
              </a:rPr>
              <a:t>» (2 — 12 июля 1942 года).</a:t>
            </a:r>
          </a:p>
          <a:p>
            <a:r>
              <a:rPr lang="ru-RU" dirty="0" smtClean="0">
                <a:effectLst/>
              </a:rPr>
              <a:t>Летнее сражение за Ржев (конец июля — середина октября 1942 года).</a:t>
            </a:r>
          </a:p>
          <a:p>
            <a:r>
              <a:rPr lang="ru-RU" dirty="0" smtClean="0">
                <a:effectLst/>
              </a:rPr>
              <a:t>Зимнее сражение вокруг блока 9-й армии (25 ноября — 15 декабря 1942 года). </a:t>
            </a:r>
          </a:p>
          <a:p>
            <a:pPr lvl="1"/>
            <a:r>
              <a:rPr lang="ru-RU" dirty="0" smtClean="0">
                <a:effectLst/>
              </a:rPr>
              <a:t>Операция «</a:t>
            </a:r>
            <a:r>
              <a:rPr lang="ru-RU" dirty="0" err="1" smtClean="0">
                <a:effectLst/>
              </a:rPr>
              <a:t>Бюффель</a:t>
            </a:r>
            <a:r>
              <a:rPr lang="ru-RU" dirty="0" smtClean="0">
                <a:effectLst/>
              </a:rPr>
              <a:t>» (нем. </a:t>
            </a:r>
            <a:r>
              <a:rPr lang="de-DE" i="1" dirty="0" smtClean="0">
                <a:effectLst/>
              </a:rPr>
              <a:t>Büffel</a:t>
            </a:r>
            <a:r>
              <a:rPr lang="ru-RU" dirty="0" smtClean="0">
                <a:effectLst/>
              </a:rPr>
              <a:t> — «Буйвол») (февраль 1943 года).</a:t>
            </a:r>
          </a:p>
          <a:p>
            <a:r>
              <a:rPr lang="ru-RU" dirty="0" smtClean="0">
                <a:effectLst/>
              </a:rPr>
              <a:t>Шестое сражение за Ржев (март 1943 года).</a:t>
            </a:r>
          </a:p>
          <a:p>
            <a:endParaRPr lang="ru-RU" dirty="0"/>
          </a:p>
        </p:txBody>
      </p:sp>
    </p:spTree>
    <p:extLst>
      <p:ext uri="{BB962C8B-B14F-4D97-AF65-F5344CB8AC3E}">
        <p14:creationId xmlns:p14="http://schemas.microsoft.com/office/powerpoint/2010/main" val="4717343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132856"/>
            <a:ext cx="7239000" cy="1143000"/>
          </a:xfrm>
        </p:spPr>
        <p:txBody>
          <a:bodyPr>
            <a:noAutofit/>
          </a:bodyPr>
          <a:lstStyle/>
          <a:p>
            <a:pPr algn="ctr"/>
            <a:r>
              <a:rPr lang="ru-RU" sz="4800" dirty="0" smtClean="0"/>
              <a:t>Битва за Ленинград</a:t>
            </a:r>
            <a:endParaRPr lang="ru-RU" sz="4800" dirty="0"/>
          </a:p>
        </p:txBody>
      </p:sp>
    </p:spTree>
    <p:extLst>
      <p:ext uri="{BB962C8B-B14F-4D97-AF65-F5344CB8AC3E}">
        <p14:creationId xmlns:p14="http://schemas.microsoft.com/office/powerpoint/2010/main" val="37018123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7239000" cy="5544616"/>
          </a:xfrm>
        </p:spPr>
        <p:txBody>
          <a:bodyPr>
            <a:normAutofit fontScale="92500" lnSpcReduction="20000"/>
          </a:bodyPr>
          <a:lstStyle/>
          <a:p>
            <a:pPr marL="0" indent="0" algn="ctr">
              <a:buNone/>
            </a:pPr>
            <a:r>
              <a:rPr lang="ru-RU" dirty="0" smtClean="0"/>
              <a:t>Птицы </a:t>
            </a:r>
            <a:r>
              <a:rPr lang="ru-RU" dirty="0"/>
              <a:t>смерти в зените стоят.</a:t>
            </a:r>
            <a:br>
              <a:rPr lang="ru-RU" dirty="0"/>
            </a:br>
            <a:r>
              <a:rPr lang="ru-RU" dirty="0"/>
              <a:t>Кто идет выручать Ленинград? </a:t>
            </a:r>
            <a:br>
              <a:rPr lang="ru-RU" dirty="0"/>
            </a:br>
            <a:endParaRPr lang="ru-RU" dirty="0" smtClean="0"/>
          </a:p>
          <a:p>
            <a:pPr marL="0" indent="0" algn="ctr">
              <a:buNone/>
            </a:pPr>
            <a:r>
              <a:rPr lang="ru-RU" dirty="0" smtClean="0"/>
              <a:t>Не </a:t>
            </a:r>
            <a:r>
              <a:rPr lang="ru-RU" dirty="0"/>
              <a:t>шумите вокруг — он дышит,</a:t>
            </a:r>
            <a:br>
              <a:rPr lang="ru-RU" dirty="0"/>
            </a:br>
            <a:r>
              <a:rPr lang="ru-RU" dirty="0"/>
              <a:t>Он живой еще, он все слышит:</a:t>
            </a:r>
            <a:br>
              <a:rPr lang="ru-RU" dirty="0"/>
            </a:br>
            <a:r>
              <a:rPr lang="ru-RU" dirty="0"/>
              <a:t/>
            </a:r>
            <a:br>
              <a:rPr lang="ru-RU" dirty="0"/>
            </a:br>
            <a:r>
              <a:rPr lang="ru-RU" dirty="0"/>
              <a:t>Как на влажном балтийском дне</a:t>
            </a:r>
            <a:br>
              <a:rPr lang="ru-RU" dirty="0"/>
            </a:br>
            <a:r>
              <a:rPr lang="ru-RU" dirty="0"/>
              <a:t>Сыновья его стонут во сне,</a:t>
            </a:r>
            <a:br>
              <a:rPr lang="ru-RU" dirty="0"/>
            </a:br>
            <a:r>
              <a:rPr lang="ru-RU" dirty="0"/>
              <a:t/>
            </a:r>
            <a:br>
              <a:rPr lang="ru-RU" dirty="0"/>
            </a:br>
            <a:r>
              <a:rPr lang="ru-RU" dirty="0"/>
              <a:t>Как из недр его вопли: «Хлеба!»</a:t>
            </a:r>
            <a:br>
              <a:rPr lang="ru-RU" dirty="0"/>
            </a:br>
            <a:r>
              <a:rPr lang="ru-RU" dirty="0"/>
              <a:t>До седьмого доходят неба...</a:t>
            </a:r>
            <a:br>
              <a:rPr lang="ru-RU" dirty="0"/>
            </a:br>
            <a:r>
              <a:rPr lang="ru-RU" dirty="0"/>
              <a:t/>
            </a:r>
            <a:br>
              <a:rPr lang="ru-RU" dirty="0"/>
            </a:br>
            <a:r>
              <a:rPr lang="ru-RU" dirty="0"/>
              <a:t>Но безжалостна эта твердь.</a:t>
            </a:r>
            <a:br>
              <a:rPr lang="ru-RU" dirty="0"/>
            </a:br>
            <a:r>
              <a:rPr lang="ru-RU" dirty="0"/>
              <a:t>И глядит из всех окон — смерть.</a:t>
            </a:r>
            <a:br>
              <a:rPr lang="ru-RU" dirty="0"/>
            </a:br>
            <a:r>
              <a:rPr lang="ru-RU" dirty="0"/>
              <a:t/>
            </a:r>
            <a:br>
              <a:rPr lang="ru-RU" dirty="0"/>
            </a:br>
            <a:r>
              <a:rPr lang="ru-RU" dirty="0"/>
              <a:t>И стоит везде на часах</a:t>
            </a:r>
            <a:br>
              <a:rPr lang="ru-RU" dirty="0"/>
            </a:br>
            <a:r>
              <a:rPr lang="ru-RU" dirty="0"/>
              <a:t>И уйти не пускает страх.</a:t>
            </a:r>
          </a:p>
        </p:txBody>
      </p:sp>
    </p:spTree>
    <p:extLst>
      <p:ext uri="{BB962C8B-B14F-4D97-AF65-F5344CB8AC3E}">
        <p14:creationId xmlns:p14="http://schemas.microsoft.com/office/powerpoint/2010/main" val="2427766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229600" cy="908720"/>
          </a:xfrm>
        </p:spPr>
        <p:txBody>
          <a:bodyPr/>
          <a:lstStyle/>
          <a:p>
            <a:r>
              <a:rPr lang="ru-RU" dirty="0" smtClean="0"/>
              <a:t>Битва за Ленинград</a:t>
            </a:r>
            <a:endParaRPr lang="ru-RU" dirty="0"/>
          </a:p>
        </p:txBody>
      </p:sp>
      <p:sp>
        <p:nvSpPr>
          <p:cNvPr id="3" name="Объект 2"/>
          <p:cNvSpPr>
            <a:spLocks noGrp="1"/>
          </p:cNvSpPr>
          <p:nvPr>
            <p:ph idx="1"/>
          </p:nvPr>
        </p:nvSpPr>
        <p:spPr>
          <a:xfrm>
            <a:off x="0" y="836712"/>
            <a:ext cx="5912998" cy="6120680"/>
          </a:xfrm>
        </p:spPr>
        <p:txBody>
          <a:bodyPr>
            <a:normAutofit fontScale="92500" lnSpcReduction="10000"/>
          </a:bodyPr>
          <a:lstStyle/>
          <a:p>
            <a:r>
              <a:rPr lang="ru-RU" b="1" dirty="0"/>
              <a:t>Битва за Ленинград</a:t>
            </a:r>
            <a:r>
              <a:rPr lang="ru-RU" dirty="0"/>
              <a:t> — боевые действия войск СССР по обороне Ленинграда против вооружённых сил Германии и Финляндии во время Великой Отечественной войны Советского Союза. Длилась с 10 июля 1941 года по 9 августа 1944 </a:t>
            </a:r>
            <a:r>
              <a:rPr lang="ru-RU" dirty="0" smtClean="0"/>
              <a:t>года. </a:t>
            </a:r>
            <a:r>
              <a:rPr lang="ru-RU" dirty="0"/>
              <a:t>Сражения происходили в Ленинградской области, Эстонской советской республике, на западе Калининской области и на юге Карело-Финской ССР. Против СССР наряду с войсками Германии и Финляндии принимали участие военнослужащие Испании в составе голубой дивизии и части итальянских ВМС, действовавших на Ладожском </a:t>
            </a:r>
            <a:r>
              <a:rPr lang="ru-RU" dirty="0" smtClean="0"/>
              <a:t>озере.</a:t>
            </a:r>
            <a:endParaRPr lang="ru-RU" dirty="0"/>
          </a:p>
          <a:p>
            <a:endParaRPr lang="ru-RU" dirty="0"/>
          </a:p>
        </p:txBody>
      </p:sp>
      <p:pic>
        <p:nvPicPr>
          <p:cNvPr id="2050" name="Picture 2" descr="C:\Documents and Settings\1\Рабочий стол\800px-Anti_aircraft_Leningrad_19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2780928"/>
            <a:ext cx="3010053" cy="2204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1732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106</TotalTime>
  <Words>408</Words>
  <Application>Microsoft Office PowerPoint</Application>
  <PresentationFormat>Экран (4:3)</PresentationFormat>
  <Paragraphs>44</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Изящная</vt:lpstr>
      <vt:lpstr>Битвы великой Отечественной войны</vt:lpstr>
      <vt:lpstr>Презентация PowerPoint</vt:lpstr>
      <vt:lpstr>Ржевская битва</vt:lpstr>
      <vt:lpstr>Презентация PowerPoint</vt:lpstr>
      <vt:lpstr>Ржевская битва (1941-1943гг.)</vt:lpstr>
      <vt:lpstr>Сражения немецких войск</vt:lpstr>
      <vt:lpstr>Битва за Ленинград</vt:lpstr>
      <vt:lpstr>Презентация PowerPoint</vt:lpstr>
      <vt:lpstr>Битва за Ленинград</vt:lpstr>
      <vt:lpstr>Битва за Москву</vt:lpstr>
      <vt:lpstr>Битва за Москву</vt:lpstr>
      <vt:lpstr>Курская битва</vt:lpstr>
      <vt:lpstr>Курская битва</vt:lpstr>
      <vt:lpstr>Сталинградская битва</vt:lpstr>
      <vt:lpstr>Сталинградская битва</vt:lpstr>
      <vt:lpstr>Презентация PowerPoint</vt:lpstr>
      <vt:lpstr>Презентация PowerPoint</vt:lpstr>
    </vt:vector>
  </TitlesOfParts>
  <Company>Нижнеингашская  СОШ №2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Информация о пяти важных битвах Великой Отечественной войны</dc:title>
  <dc:creator>1</dc:creator>
  <cp:lastModifiedBy>Сергей</cp:lastModifiedBy>
  <cp:revision>12</cp:revision>
  <dcterms:created xsi:type="dcterms:W3CDTF">2015-03-16T05:40:56Z</dcterms:created>
  <dcterms:modified xsi:type="dcterms:W3CDTF">2015-03-16T13:45:06Z</dcterms:modified>
</cp:coreProperties>
</file>